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8" r:id="rId5"/>
    <p:sldId id="257" r:id="rId6"/>
    <p:sldId id="261" r:id="rId7"/>
    <p:sldId id="262" r:id="rId8"/>
    <p:sldId id="263" r:id="rId9"/>
    <p:sldId id="264" r:id="rId10"/>
    <p:sldId id="266" r:id="rId11"/>
    <p:sldId id="267" r:id="rId12"/>
    <p:sldId id="265" r:id="rId13"/>
    <p:sldId id="268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516" y="-354"/>
      </p:cViewPr>
      <p:guideLst>
        <p:guide orient="horz" pos="1620"/>
        <p:guide orient="horz" pos="169"/>
        <p:guide orient="horz" pos="3072"/>
        <p:guide pos="2880"/>
        <p:guide pos="3107"/>
        <p:guide pos="2653"/>
        <p:guide pos="5556"/>
        <p:guide pos="2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97E62-5031-4909-936C-E2C6F6505DBF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AED2-C39C-448F-8A21-78E577D82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2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97E62-5031-4909-936C-E2C6F6505DBF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AED2-C39C-448F-8A21-78E577D82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89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97E62-5031-4909-936C-E2C6F6505DBF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AED2-C39C-448F-8A21-78E577D82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993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97E62-5031-4909-936C-E2C6F6505DBF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AED2-C39C-448F-8A21-78E577D82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985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97E62-5031-4909-936C-E2C6F6505DBF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AED2-C39C-448F-8A21-78E577D82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358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97E62-5031-4909-936C-E2C6F6505DBF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AED2-C39C-448F-8A21-78E577D82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74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97E62-5031-4909-936C-E2C6F6505DBF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AED2-C39C-448F-8A21-78E577D82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94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97E62-5031-4909-936C-E2C6F6505DBF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AED2-C39C-448F-8A21-78E577D82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509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97E62-5031-4909-936C-E2C6F6505DBF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AED2-C39C-448F-8A21-78E577D82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962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97E62-5031-4909-936C-E2C6F6505DBF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AED2-C39C-448F-8A21-78E577D82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662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97E62-5031-4909-936C-E2C6F6505DBF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0AED2-C39C-448F-8A21-78E577D82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382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97E62-5031-4909-936C-E2C6F6505DBF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0AED2-C39C-448F-8A21-78E577D82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507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12.png"/><Relationship Id="rId5" Type="http://schemas.openxmlformats.org/officeDocument/2006/relationships/image" Target="../media/image60.png"/><Relationship Id="rId10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18.png"/><Relationship Id="rId18" Type="http://schemas.openxmlformats.org/officeDocument/2006/relationships/image" Target="../media/image19.png"/><Relationship Id="rId3" Type="http://schemas.openxmlformats.org/officeDocument/2006/relationships/image" Target="../media/image8.jpeg"/><Relationship Id="rId21" Type="http://schemas.openxmlformats.org/officeDocument/2006/relationships/image" Target="../media/image22.png"/><Relationship Id="rId7" Type="http://schemas.openxmlformats.org/officeDocument/2006/relationships/image" Target="../media/image48.png"/><Relationship Id="rId12" Type="http://schemas.openxmlformats.org/officeDocument/2006/relationships/image" Target="../media/image17.png"/><Relationship Id="rId17" Type="http://schemas.openxmlformats.org/officeDocument/2006/relationships/image" Target="../media/image58.png"/><Relationship Id="rId2" Type="http://schemas.openxmlformats.org/officeDocument/2006/relationships/image" Target="../media/image4.jpg"/><Relationship Id="rId16" Type="http://schemas.openxmlformats.org/officeDocument/2006/relationships/image" Target="../media/image5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23" Type="http://schemas.openxmlformats.org/officeDocument/2006/relationships/image" Target="../media/image23.png"/><Relationship Id="rId10" Type="http://schemas.openxmlformats.org/officeDocument/2006/relationships/image" Target="../media/image51.png"/><Relationship Id="rId19" Type="http://schemas.openxmlformats.org/officeDocument/2006/relationships/image" Target="../media/image20.png"/><Relationship Id="rId4" Type="http://schemas.openxmlformats.org/officeDocument/2006/relationships/image" Target="../media/image16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Relationship Id="rId2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18" Type="http://schemas.openxmlformats.org/officeDocument/2006/relationships/image" Target="../media/image31.png"/><Relationship Id="rId21" Type="http://schemas.openxmlformats.org/officeDocument/2006/relationships/image" Target="../media/image2.png"/><Relationship Id="rId7" Type="http://schemas.openxmlformats.org/officeDocument/2006/relationships/image" Target="../media/image49.png"/><Relationship Id="rId12" Type="http://schemas.openxmlformats.org/officeDocument/2006/relationships/image" Target="../media/image29.png"/><Relationship Id="rId17" Type="http://schemas.openxmlformats.org/officeDocument/2006/relationships/image" Target="../media/image30.png"/><Relationship Id="rId25" Type="http://schemas.openxmlformats.org/officeDocument/2006/relationships/image" Target="../media/image36.png"/><Relationship Id="rId16" Type="http://schemas.openxmlformats.org/officeDocument/2006/relationships/image" Target="../media/image58.pn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28.png"/><Relationship Id="rId24" Type="http://schemas.openxmlformats.org/officeDocument/2006/relationships/image" Target="../media/image35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23" Type="http://schemas.openxmlformats.org/officeDocument/2006/relationships/image" Target="../media/image27.png"/><Relationship Id="rId10" Type="http://schemas.openxmlformats.org/officeDocument/2006/relationships/image" Target="../media/image52.png"/><Relationship Id="rId19" Type="http://schemas.openxmlformats.org/officeDocument/2006/relationships/image" Target="../media/image3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Relationship Id="rId22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505" y="1427242"/>
            <a:ext cx="4306983" cy="34487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45095"/>
            <a:ext cx="7772400" cy="110251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Источники энергии и внутреннее строение Солнца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2147322"/>
            <a:ext cx="33123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Там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огненны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валы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стремятся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 находят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берегов,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вихри пламенны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крутятся,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Борющись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множество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веков;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камни как вода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кипят,</a:t>
            </a: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орящи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там дожди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шумят.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44208" y="3892122"/>
            <a:ext cx="21962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Михаил Ломоносов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62225"/>
            <a:ext cx="3577022" cy="3178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86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9" t="8083" r="12709" b="8083"/>
          <a:stretch/>
        </p:blipFill>
        <p:spPr>
          <a:xfrm>
            <a:off x="571501" y="1171575"/>
            <a:ext cx="2800350" cy="2800350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060639"/>
            <a:ext cx="1014493" cy="1022222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2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80756">
            <a:off x="1848508" y="2506126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80756">
            <a:off x="1920516" y="2421691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80756">
            <a:off x="2000908" y="2658526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80756">
            <a:off x="2072916" y="2574091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196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 C 0.00451 -0.00586 0.00312 -0.00556 0.01198 -0.00556 C 0.04114 -0.00556 0.07031 -0.00432 0.09948 -0.0037 C 0.12951 0.0071 0.08472 0.00494 0.15364 0.00185 C 0.16493 -0.00833 0.18125 -0.0142 0.19323 -0.01667 C 0.21823 -0.02778 0.26927 -0.01883 0.28177 -0.01852 C 0.37795 -0.00772 0.46284 -0.00926 0.5651 -0.00926 L 0.59531 -0.01296 " pathEditMode="relative" rAng="0" ptsTypes="ffffffAf">
                                      <p:cBhvr>
                                        <p:cTn id="1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92" y="-104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0 C 0.00451 -0.00586 0.00312 -0.00556 0.01198 -0.00556 C 0.04114 -0.00556 0.07031 -0.00432 0.09948 -0.0037 C 0.12951 0.0071 0.08472 0.00494 0.15364 0.00185 C 0.16493 -0.00833 0.18125 -0.0142 0.19323 -0.01667 C 0.21823 -0.02778 0.26927 -0.01883 0.28177 -0.01852 C 0.37795 -0.00772 0.46284 -0.00926 0.5651 -0.00926 L 0.59531 -0.01296 " pathEditMode="relative" rAng="0" ptsTypes="ffffffAf">
                                      <p:cBhvr>
                                        <p:cTn id="2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92" y="-104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52 0 C 0.00451 -0.00586 0.00312 -0.00556 0.01198 -0.00556 C 0.04114 -0.00556 0.07031 -0.00432 0.09948 -0.0037 C 0.12951 0.0071 0.08472 0.00494 0.15364 0.00185 C 0.16493 -0.00833 0.18125 -0.0142 0.19323 -0.01667 C 0.21823 -0.02778 0.26927 -0.01883 0.28177 -0.01852 C 0.37795 -0.00772 0.46284 -0.00926 0.5651 -0.00926 L 0.59531 -0.01296 " pathEditMode="relative" rAng="0" ptsTypes="ffffffAf">
                                      <p:cBhvr>
                                        <p:cTn id="2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92" y="-104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52 0 C 0.00451 -0.00586 0.00312 -0.00556 0.01198 -0.00556 C 0.04114 -0.00556 0.07031 -0.00432 0.09948 -0.0037 C 0.12951 0.0071 0.08472 0.00494 0.15364 0.00185 C 0.16493 -0.00833 0.18125 -0.0142 0.19323 -0.01667 C 0.21823 -0.02778 0.26927 -0.01883 0.28177 -0.01852 C 0.37795 -0.00772 0.46284 -0.00926 0.5651 -0.00926 L 0.59531 -0.01296 " pathEditMode="relative" rAng="0" ptsTypes="ffffffAf">
                                      <p:cBhvr>
                                        <p:cTn id="2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92" y="-104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72000" y="0"/>
            <a:ext cx="4574445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20861" y="876375"/>
            <a:ext cx="4114800" cy="9032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Нейтринный телескоп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— устройство для регистрации нейтрино, испущенных Солнцем и попавшим на Землю.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0"/>
            <a:ext cx="3444308" cy="514350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Объект 2"/>
          <p:cNvSpPr txBox="1">
            <a:spLocks/>
          </p:cNvSpPr>
          <p:nvPr/>
        </p:nvSpPr>
        <p:spPr>
          <a:xfrm>
            <a:off x="4921696" y="2067694"/>
            <a:ext cx="4114800" cy="129614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Определив энергию нейтрино, можно понять, в какой реакции оно родилось и на основании этого составить представление о реакциях, протекающих на Солнце.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921696" y="3579862"/>
            <a:ext cx="4114800" cy="1224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В основе метода регистрации нейтрино лежит возникновение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импульсов голубого света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при столкновении нейтрино с молекулой воды.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60867" y="256779"/>
            <a:ext cx="3580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Нейтринный телескоп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54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569555" y="10017"/>
            <a:ext cx="4574445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381930" y="901926"/>
            <a:ext cx="3758022" cy="3339648"/>
            <a:chOff x="2843808" y="876526"/>
            <a:chExt cx="3758022" cy="333964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3808" y="876526"/>
              <a:ext cx="3758022" cy="3339648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620" t="18890" r="28398" b="38147"/>
            <a:stretch/>
          </p:blipFill>
          <p:spPr>
            <a:xfrm>
              <a:off x="3923928" y="1275606"/>
              <a:ext cx="2181224" cy="2209800"/>
            </a:xfrm>
            <a:prstGeom prst="ellipse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9381"/>
            <a:stretch/>
          </p:blipFill>
          <p:spPr>
            <a:xfrm>
              <a:off x="2843808" y="876526"/>
              <a:ext cx="1526486" cy="3339648"/>
            </a:xfrm>
            <a:prstGeom prst="rect">
              <a:avLst/>
            </a:prstGeom>
          </p:spPr>
        </p:pic>
      </p:grpSp>
      <p:cxnSp>
        <p:nvCxnSpPr>
          <p:cNvPr id="8" name="Прямая соединительная линия 7"/>
          <p:cNvCxnSpPr/>
          <p:nvPr/>
        </p:nvCxnSpPr>
        <p:spPr>
          <a:xfrm flipH="1" flipV="1">
            <a:off x="1691680" y="555526"/>
            <a:ext cx="360040" cy="23762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691680" y="555526"/>
            <a:ext cx="648072" cy="19442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331640" y="258202"/>
                <a:ext cx="7689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0,3</m:t>
                      </m:r>
                      <m:sSub>
                        <m:sSubPr>
                          <m:ctrlPr>
                            <a:rPr lang="ru-RU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с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258202"/>
                <a:ext cx="768928" cy="369332"/>
              </a:xfrm>
              <a:prstGeom prst="rect">
                <a:avLst/>
              </a:prstGeom>
              <a:blipFill rotWithShape="1">
                <a:blip r:embed="rId4"/>
                <a:stretch>
                  <a:fillRect t="-8197" r="-9449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Группа 10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2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305068" y="4512472"/>
                <a:ext cx="7689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0,</m:t>
                      </m:r>
                      <m:r>
                        <a:rPr lang="en-US" b="0" i="1" smtClean="0">
                          <a:latin typeface="Cambria Math"/>
                        </a:rPr>
                        <m:t>7</m:t>
                      </m:r>
                      <m:sSub>
                        <m:sSubPr>
                          <m:ctrlPr>
                            <a:rPr lang="ru-RU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с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5068" y="4512472"/>
                <a:ext cx="768928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8197" r="-1031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Прямая соединительная линия 14"/>
          <p:cNvCxnSpPr>
            <a:stCxn id="14" idx="0"/>
          </p:cNvCxnSpPr>
          <p:nvPr/>
        </p:nvCxnSpPr>
        <p:spPr>
          <a:xfrm flipH="1" flipV="1">
            <a:off x="2051720" y="2875070"/>
            <a:ext cx="637812" cy="16374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endCxn id="14" idx="0"/>
          </p:cNvCxnSpPr>
          <p:nvPr/>
        </p:nvCxnSpPr>
        <p:spPr>
          <a:xfrm flipH="1">
            <a:off x="2689532" y="2240758"/>
            <a:ext cx="442308" cy="227171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860033" y="417642"/>
            <a:ext cx="4320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центре Солнца находится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ядро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где протекают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термоядерные реакции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57588" y="1204468"/>
            <a:ext cx="40689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Энергия переносится  посредством радиоактивного излучения через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зону лучистого переноса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64828" y="2224484"/>
            <a:ext cx="40689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конвективной зоне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перенос энергии осуществляется потоками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высокотемпературной плазмы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64828" y="3293571"/>
            <a:ext cx="4068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Время жизни Солнца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составляет приблизительно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10 миллиардов лет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64828" y="4075934"/>
            <a:ext cx="4068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Источником энергии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Солнца и других звезд является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ядерная энергия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47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51" b="-155"/>
          <a:stretch/>
        </p:blipFill>
        <p:spPr>
          <a:xfrm>
            <a:off x="-468560" y="-143933"/>
            <a:ext cx="9612560" cy="530797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13797182"/>
                  </p:ext>
                </p:extLst>
              </p:nvPr>
            </p:nvGraphicFramePr>
            <p:xfrm>
              <a:off x="251843" y="1059582"/>
              <a:ext cx="8640637" cy="2931160"/>
            </p:xfrm>
            <a:graphic>
              <a:graphicData uri="http://schemas.openxmlformats.org/drawingml/2006/table">
                <a:tbl>
                  <a:tblPr firstRow="1" bandRow="1">
                    <a:tableStyleId>{E8B1032C-EA38-4F05-BA0D-38AFFFC7BED3}</a:tableStyleId>
                  </a:tblPr>
                  <a:tblGrid>
                    <a:gridCol w="1839133"/>
                    <a:gridCol w="2048976"/>
                    <a:gridCol w="1589187"/>
                    <a:gridCol w="3163341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Слой Солнца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Температура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Занимаемая область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Физический</a:t>
                          </a:r>
                          <a:r>
                            <a:rPr lang="ru-RU" b="1" baseline="0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 процесс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Ядро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𝟏</m:t>
                                </m:r>
                                <m:r>
                                  <a:rPr lang="ru-RU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ru-RU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ru-RU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∙</m:t>
                                </m:r>
                                <m:sSup>
                                  <m:sSupPr>
                                    <m:ctrlP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  <m:t>𝟏𝟎</m:t>
                                    </m:r>
                                  </m:e>
                                  <m:sup>
                                    <m: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  <m:t>𝟕</m:t>
                                    </m:r>
                                  </m:sup>
                                </m:sSup>
                                <m:r>
                                  <a:rPr lang="ru-RU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 К</m:t>
                                </m:r>
                              </m:oMath>
                            </m:oMathPara>
                          </a14:m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𝟎</m:t>
                                </m:r>
                                <m:r>
                                  <a:rPr lang="en-US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ru-RU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—</m:t>
                                </m:r>
                                <m:r>
                                  <a:rPr lang="ru-RU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𝟎</m:t>
                                </m:r>
                                <m:r>
                                  <a:rPr lang="ru-RU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ru-RU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𝟑</m:t>
                                </m:r>
                                <m:sSub>
                                  <m:sSubPr>
                                    <m:ctrlP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  <m:t>𝑹</m:t>
                                    </m:r>
                                  </m:e>
                                  <m:sub>
                                    <m: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  <m:t>с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b="1" i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Термоядерные</a:t>
                          </a:r>
                          <a:r>
                            <a:rPr lang="ru-RU" b="1" baseline="0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 реакции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Зона лучистого</a:t>
                          </a:r>
                          <a:r>
                            <a:rPr lang="ru-RU" b="1" baseline="0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 переноса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ru-RU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∙</m:t>
                                </m:r>
                                <m:sSup>
                                  <m:sSupPr>
                                    <m:ctrlP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  <m:t>𝟏𝟎</m:t>
                                    </m:r>
                                  </m:e>
                                  <m:sup>
                                    <m: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  <m:t>𝟔</m:t>
                                    </m:r>
                                  </m:sup>
                                </m:sSup>
                                <m:r>
                                  <a:rPr lang="ru-RU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—</m:t>
                                </m:r>
                                <m:r>
                                  <a:rPr lang="ru-RU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ru-RU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∙</m:t>
                                </m:r>
                                <m:sSup>
                                  <m:sSupPr>
                                    <m:ctrlP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  <m:t>𝟏𝟎</m:t>
                                    </m:r>
                                  </m:e>
                                  <m:sup>
                                    <m: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  <m:t>𝟔</m:t>
                                    </m:r>
                                  </m:sup>
                                </m:sSup>
                                <m:r>
                                  <a:rPr lang="ru-RU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 К</m:t>
                                </m:r>
                              </m:oMath>
                            </m:oMathPara>
                          </a14:m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𝟎</m:t>
                                </m:r>
                                <m:r>
                                  <a:rPr lang="en-US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ru-RU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—</m:t>
                                </m:r>
                                <m:r>
                                  <a:rPr lang="ru-RU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𝟎</m:t>
                                </m:r>
                                <m:r>
                                  <a:rPr lang="ru-RU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𝟕</m:t>
                                </m:r>
                                <m:sSub>
                                  <m:sSubPr>
                                    <m:ctrlP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  <m:t>𝑹</m:t>
                                    </m:r>
                                  </m:e>
                                  <m:sub>
                                    <m: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  <m:t>с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b="1" i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Перенос энергии посредством излучения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Конвективная зона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ru-RU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∙</m:t>
                                </m:r>
                                <m:sSup>
                                  <m:sSupPr>
                                    <m:ctrlP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  <m:t>𝟏𝟎</m:t>
                                    </m:r>
                                  </m:e>
                                  <m:sup>
                                    <m: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  <m:t>𝟔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𝟎</m:t>
                                </m:r>
                                <m:r>
                                  <a:rPr lang="en-US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ru-RU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—</m:t>
                                </m:r>
                                <m:r>
                                  <a:rPr lang="ru-RU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𝟎</m:t>
                                </m:r>
                                <m:r>
                                  <a:rPr lang="ru-RU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𝟗𝟗</m:t>
                                </m:r>
                                <m:sSub>
                                  <m:sSubPr>
                                    <m:ctrlP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  <m:t>𝑹</m:t>
                                    </m:r>
                                  </m:e>
                                  <m:sub>
                                    <m: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  <m:t>с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b="1" i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Перенос энергии посредством конвекции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Фотосфера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𝟓𝟕𝟎𝟎</m:t>
                                </m:r>
                                <m:r>
                                  <a:rPr lang="en-US" b="1" i="0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ru-RU" b="1" dirty="0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—</m:t>
                                </m:r>
                                <m:r>
                                  <a:rPr lang="ru-RU" b="1" i="1" dirty="0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𝟔𝟏𝟎𝟎</m:t>
                                </m:r>
                                <m:r>
                                  <a:rPr lang="ru-RU" b="1" dirty="0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 К</m:t>
                                </m:r>
                              </m:oMath>
                            </m:oMathPara>
                          </a14:m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𝟎</m:t>
                                </m:r>
                                <m:r>
                                  <a:rPr lang="en-US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𝟗𝟗</m:t>
                                </m:r>
                                <m:r>
                                  <a:rPr lang="en-US" b="1" i="0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ru-RU" b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—</m:t>
                                </m:r>
                                <m:r>
                                  <a:rPr lang="en-US" b="1" i="1" smtClean="0">
                                    <a:solidFill>
                                      <a:schemeClr val="bg1"/>
                                    </a:solidFill>
                                    <a:effectLst>
                                      <a:glow rad="76200">
                                        <a:schemeClr val="accent2">
                                          <a:satMod val="175000"/>
                                        </a:schemeClr>
                                      </a:glow>
                                    </a:effectLst>
                                    <a:latin typeface="Cambria Math"/>
                                  </a:rPr>
                                  <m:t>𝟏</m:t>
                                </m:r>
                                <m:sSub>
                                  <m:sSubPr>
                                    <m:ctrlP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  <m:t>𝑹</m:t>
                                    </m:r>
                                  </m:e>
                                  <m:sub>
                                    <m:r>
                                      <a:rPr lang="ru-RU" b="1" i="1" smtClean="0">
                                        <a:solidFill>
                                          <a:schemeClr val="bg1"/>
                                        </a:solidFill>
                                        <a:effectLst>
                                          <a:glow rad="76200">
                                            <a:schemeClr val="accent2">
                                              <a:satMod val="175000"/>
                                            </a:schemeClr>
                                          </a:glow>
                                        </a:effectLst>
                                        <a:latin typeface="Cambria Math"/>
                                      </a:rPr>
                                      <m:t>с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b="1" i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Излучение энергии в межпланетное пространство 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13797182"/>
                  </p:ext>
                </p:extLst>
              </p:nvPr>
            </p:nvGraphicFramePr>
            <p:xfrm>
              <a:off x="251843" y="1059582"/>
              <a:ext cx="8640637" cy="2931160"/>
            </p:xfrm>
            <a:graphic>
              <a:graphicData uri="http://schemas.openxmlformats.org/drawingml/2006/table">
                <a:tbl>
                  <a:tblPr firstRow="1" bandRow="1">
                    <a:tableStyleId>{E8B1032C-EA38-4F05-BA0D-38AFFFC7BED3}</a:tableStyleId>
                  </a:tblPr>
                  <a:tblGrid>
                    <a:gridCol w="1839133"/>
                    <a:gridCol w="2048976"/>
                    <a:gridCol w="1589187"/>
                    <a:gridCol w="3163341"/>
                  </a:tblGrid>
                  <a:tr h="6400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Слой Солнца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Температура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Занимаемая область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Физический</a:t>
                          </a:r>
                          <a:r>
                            <a:rPr lang="ru-RU" b="1" baseline="0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 процесс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Ядро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3"/>
                          <a:stretch>
                            <a:fillRect l="-89881" t="-190164" r="-232143" b="-5508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3"/>
                          <a:stretch>
                            <a:fillRect l="-244444" t="-190164" r="-198851" b="-5508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Термоядерные</a:t>
                          </a:r>
                          <a:r>
                            <a:rPr lang="ru-RU" b="1" baseline="0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 реакции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Зона лучистого</a:t>
                          </a:r>
                          <a:r>
                            <a:rPr lang="ru-RU" b="1" baseline="0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 переноса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3"/>
                          <a:stretch>
                            <a:fillRect l="-89881" t="-168571" r="-232143" b="-2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3"/>
                          <a:stretch>
                            <a:fillRect l="-244444" t="-168571" r="-198851" b="-2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Перенос энергии посредством излучения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Конвективная зона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3"/>
                          <a:stretch>
                            <a:fillRect l="-89881" t="-268571" r="-232143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3"/>
                          <a:stretch>
                            <a:fillRect l="-244444" t="-268571" r="-198851" b="-1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Перенос энергии посредством конвекции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Фотосфера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3"/>
                          <a:stretch>
                            <a:fillRect l="-89881" t="-368571" r="-232143" b="-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anchor="ctr">
                        <a:blipFill rotWithShape="1">
                          <a:blip r:embed="rId3"/>
                          <a:stretch>
                            <a:fillRect l="-244444" t="-368571" r="-198851" b="-2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b="1" dirty="0" smtClean="0">
                              <a:solidFill>
                                <a:schemeClr val="bg1"/>
                              </a:solidFill>
                              <a:effectLst>
                                <a:glow rad="76200">
                                  <a:schemeClr val="accent2">
                                    <a:satMod val="175000"/>
                                  </a:schemeClr>
                                </a:glow>
                              </a:effectLst>
                              <a:latin typeface="Times New Roman" pitchFamily="18" charset="0"/>
                              <a:cs typeface="Times New Roman" pitchFamily="18" charset="0"/>
                            </a:rPr>
                            <a:t>Излучение энергии в межпланетное пространство </a:t>
                          </a:r>
                          <a:endParaRPr lang="ru-RU" b="1" dirty="0">
                            <a:solidFill>
                              <a:schemeClr val="bg1"/>
                            </a:solidFill>
                            <a:effectLst>
                              <a:glow rad="76200">
                                <a:schemeClr val="accent2">
                                  <a:satMod val="175000"/>
                                </a:schemeClr>
                              </a:glow>
                            </a:effectLst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gradFill flip="none" rotWithShape="1">
                          <a:gsLst>
                            <a:gs pos="21000">
                              <a:srgbClr val="C00000">
                                <a:alpha val="70000"/>
                              </a:srgbClr>
                            </a:gs>
                            <a:gs pos="44000">
                              <a:schemeClr val="accent6">
                                <a:lumMod val="75000"/>
                                <a:alpha val="70000"/>
                              </a:schemeClr>
                            </a:gs>
                            <a:gs pos="0">
                              <a:schemeClr val="tx1">
                                <a:lumMod val="75000"/>
                                <a:lumOff val="25000"/>
                                <a:alpha val="7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0" name="Группа 9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1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7315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4572000" y="0"/>
            <a:ext cx="4574445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43558"/>
            <a:ext cx="3897005" cy="346315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68000" y="258202"/>
            <a:ext cx="2859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Солнце является звездой.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68000" y="555526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Звезда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массивный газовый шар, излучающий свет и тепло в результате протекания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термоядерного синтеза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его недрах.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68000" y="2355726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Фотосфера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самый глубокий и плотный слой солнечной атмосферы.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" name="Таблица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8908697"/>
                  </p:ext>
                </p:extLst>
              </p:nvPr>
            </p:nvGraphicFramePr>
            <p:xfrm>
              <a:off x="251520" y="915566"/>
              <a:ext cx="4032448" cy="3373120"/>
            </p:xfrm>
            <a:graphic>
              <a:graphicData uri="http://schemas.openxmlformats.org/drawingml/2006/table">
                <a:tbl>
                  <a:tblPr firstRow="1" bandRow="1">
                    <a:tableStyleId>{D7AC3CCA-C797-4891-BE02-D94E43425B78}</a:tableStyleId>
                  </a:tblPr>
                  <a:tblGrid>
                    <a:gridCol w="2587072"/>
                    <a:gridCol w="1445376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5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Основные характеристики Солнца</a:t>
                          </a:r>
                          <a:endParaRPr lang="ru-RU" sz="165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7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 сравнении</a:t>
                          </a:r>
                          <a:r>
                            <a:rPr lang="ru-RU" sz="1700" baseline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с Землей</a:t>
                          </a:r>
                          <a:endParaRPr lang="ru-RU" sz="17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Масса: </a:t>
                          </a:r>
                          <a14:m>
                            <m:oMath xmlns:m="http://schemas.openxmlformats.org/officeDocument/2006/math">
                              <m:r>
                                <a:rPr lang="ru-RU" b="0" i="1" smtClean="0">
                                  <a:latin typeface="Cambria Math"/>
                                  <a:cs typeface="Times New Roman" pitchFamily="18" charset="0"/>
                                </a:rPr>
                                <m:t>1,99</m:t>
                              </m:r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∙</m:t>
                              </m:r>
                              <m:sSup>
                                <m:sSupPr>
                                  <m:ctrlPr>
                                    <a:rPr lang="ru-RU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ru-RU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30</m:t>
                                  </m:r>
                                </m:sup>
                              </m:sSup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 кг</m:t>
                              </m:r>
                            </m:oMath>
                          </a14:m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332982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Радиус: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6960000 км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109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Плотность: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ru-RU" b="0" i="1" smtClean="0">
                                  <a:latin typeface="Cambria Math"/>
                                  <a:cs typeface="Times New Roman" pitchFamily="18" charset="0"/>
                                </a:rPr>
                                <m:t>1409 кг/</m:t>
                              </m:r>
                              <m:sSup>
                                <m:sSupPr>
                                  <m:ctrlPr>
                                    <a:rPr lang="ru-RU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м</m:t>
                                  </m:r>
                                </m:e>
                                <m:sup>
                                  <m:r>
                                    <a:rPr lang="ru-RU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0,255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Сидерический</a:t>
                          </a:r>
                        </a:p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период: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25 суток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25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Ускорение свободного</a:t>
                          </a:r>
                          <a:r>
                            <a:rPr lang="ru-RU" baseline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падения:</a:t>
                          </a:r>
                          <a14:m>
                            <m:oMath xmlns:m="http://schemas.openxmlformats.org/officeDocument/2006/math">
                              <m:r>
                                <a:rPr lang="en-US" b="0" i="0" baseline="0" smtClean="0">
                                  <a:latin typeface="Cambria Math"/>
                                  <a:cs typeface="Times New Roman" pitchFamily="18" charset="0"/>
                                </a:rPr>
                                <m:t> </m:t>
                              </m:r>
                              <m:r>
                                <a:rPr lang="ru-RU" b="0" i="0" baseline="0" smtClean="0">
                                  <a:latin typeface="Cambria Math"/>
                                  <a:cs typeface="Times New Roman" pitchFamily="18" charset="0"/>
                                </a:rPr>
                                <m:t>274</m:t>
                              </m:r>
                              <m:r>
                                <a:rPr lang="ru-RU" b="0" i="1" baseline="0" smtClean="0">
                                  <a:latin typeface="Cambria Math"/>
                                  <a:cs typeface="Times New Roman" pitchFamily="18" charset="0"/>
                                </a:rPr>
                                <m:t> м/</m:t>
                              </m:r>
                              <m:sSup>
                                <m:sSupPr>
                                  <m:ctrlPr>
                                    <a:rPr lang="ru-RU" b="0" i="1" baseline="0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b="0" i="1" baseline="0" smtClean="0">
                                      <a:latin typeface="Cambria Math"/>
                                      <a:cs typeface="Times New Roman" pitchFamily="18" charset="0"/>
                                    </a:rPr>
                                    <m:t>с</m:t>
                                  </m:r>
                                </m:e>
                                <m:sup>
                                  <m:r>
                                    <a:rPr lang="ru-RU" b="0" i="1" baseline="0" smtClean="0">
                                      <a:latin typeface="Cambria Math"/>
                                      <a:cs typeface="Times New Roman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28</a:t>
                          </a: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Светимость: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~</m:t>
                              </m:r>
                              <m:r>
                                <a:rPr lang="en-US" sz="1800" b="0" i="1" smtClean="0">
                                  <a:latin typeface="Cambria Math"/>
                                  <a:cs typeface="Times New Roman" pitchFamily="18" charset="0"/>
                                </a:rPr>
                                <m:t>4</m:t>
                              </m:r>
                              <m:r>
                                <a:rPr lang="en-US" sz="18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∙</m:t>
                              </m:r>
                            </m:oMath>
                          </a14:m>
                          <a:r>
                            <a:rPr lang="ru-RU" sz="1800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en-US" sz="1800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10</a:t>
                          </a:r>
                          <a:r>
                            <a:rPr lang="en-US" sz="1800" b="0" baseline="300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26</a:t>
                          </a:r>
                          <a:r>
                            <a:rPr lang="ru-RU" sz="1800" b="0" baseline="300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sz="1800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Вт</a:t>
                          </a:r>
                          <a:endParaRPr lang="ru-RU" sz="1800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—</a:t>
                          </a:r>
                          <a:endParaRPr lang="ru-RU" sz="1800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11" name="Таблица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8908697"/>
                  </p:ext>
                </p:extLst>
              </p:nvPr>
            </p:nvGraphicFramePr>
            <p:xfrm>
              <a:off x="251520" y="915566"/>
              <a:ext cx="4032448" cy="3373120"/>
            </p:xfrm>
            <a:graphic>
              <a:graphicData uri="http://schemas.openxmlformats.org/drawingml/2006/table">
                <a:tbl>
                  <a:tblPr firstRow="1" bandRow="1">
                    <a:tableStyleId>{D7AC3CCA-C797-4891-BE02-D94E43425B78}</a:tableStyleId>
                  </a:tblPr>
                  <a:tblGrid>
                    <a:gridCol w="2587072"/>
                    <a:gridCol w="1445376"/>
                  </a:tblGrid>
                  <a:tr h="6096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5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Основные характеристики Солнца</a:t>
                          </a:r>
                          <a:endParaRPr lang="ru-RU" sz="165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7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 сравнении</a:t>
                          </a:r>
                          <a:r>
                            <a:rPr lang="ru-RU" sz="1700" baseline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с Землей</a:t>
                          </a:r>
                          <a:endParaRPr lang="ru-RU" sz="17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168852" r="-55765" b="-6688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332982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Радиус: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6960000 км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109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368852" r="-55765" b="-4688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0,255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Сидерический</a:t>
                          </a:r>
                        </a:p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период: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25 суток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25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372381" r="-55765" b="-723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28</a:t>
                          </a: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813115" r="-55765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—</a:t>
                          </a:r>
                          <a:endParaRPr lang="ru-RU" sz="1800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16" name="TextBox 15"/>
          <p:cNvSpPr txBox="1"/>
          <p:nvPr/>
        </p:nvSpPr>
        <p:spPr>
          <a:xfrm>
            <a:off x="4968000" y="1740173"/>
            <a:ext cx="41343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Светимость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— количество излучаемой энергии в единицу времени.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68000" y="2964309"/>
            <a:ext cx="429918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Грануляция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зернистая структура </a:t>
            </a:r>
            <a:r>
              <a:rPr lang="ru-RU" sz="1700" u="sng" dirty="0" smtClean="0">
                <a:latin typeface="Times New Roman" pitchFamily="18" charset="0"/>
                <a:cs typeface="Times New Roman" pitchFamily="18" charset="0"/>
              </a:rPr>
              <a:t>фотосферы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68000" y="3593217"/>
            <a:ext cx="402637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Солнечная активность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— комплекс явлений и процессов, связанных с образованием и распадом сильных магнитных полей в атмосфере Солнца.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6400" y="2401907"/>
            <a:ext cx="4022704" cy="338554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Средняя температура фотосферы: 6000 К</a:t>
            </a:r>
            <a:endParaRPr lang="ru-RU" sz="1600" b="1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722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8" grpId="0"/>
      <p:bldP spid="19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51" b="-155"/>
          <a:stretch/>
        </p:blipFill>
        <p:spPr>
          <a:xfrm>
            <a:off x="-468560" y="-143933"/>
            <a:ext cx="9612560" cy="53079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90592" y="2283718"/>
            <a:ext cx="3962816" cy="553998"/>
          </a:xfrm>
          <a:prstGeom prst="rect">
            <a:avLst/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  <a:effectLst>
            <a:glow>
              <a:schemeClr val="accent1"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endParaRPr lang="ru-RU" sz="200" b="1" dirty="0" smtClean="0">
              <a:solidFill>
                <a:schemeClr val="bg1"/>
              </a:solidFill>
              <a:effectLst>
                <a:glow rad="76200">
                  <a:srgbClr val="FF0000"/>
                </a:glow>
              </a:effectLst>
              <a:latin typeface="+mj-lt"/>
            </a:endParaRPr>
          </a:p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glow rad="76200">
                    <a:srgbClr val="FF0000"/>
                  </a:glow>
                </a:effectLst>
                <a:latin typeface="Arial" pitchFamily="34" charset="0"/>
                <a:cs typeface="Arial" pitchFamily="34" charset="0"/>
              </a:rPr>
              <a:t>Солнечная активность</a:t>
            </a:r>
          </a:p>
          <a:p>
            <a:endParaRPr lang="ru-RU" sz="200" b="1" dirty="0">
              <a:solidFill>
                <a:schemeClr val="bg1"/>
              </a:solidFill>
              <a:effectLst>
                <a:glow rad="76200">
                  <a:srgbClr val="FF0000"/>
                </a:glow>
              </a:effectLst>
              <a:latin typeface="+mj-lt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Скругленный прямоугольник 8"/>
          <p:cNvSpPr/>
          <p:nvPr/>
        </p:nvSpPr>
        <p:spPr>
          <a:xfrm>
            <a:off x="572799" y="3651870"/>
            <a:ext cx="2736000" cy="1080000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rgbClr val="C00000"/>
              </a:gs>
              <a:gs pos="0">
                <a:schemeClr val="bg1"/>
              </a:gs>
              <a:gs pos="48000">
                <a:schemeClr val="accent6">
                  <a:lumMod val="75000"/>
                </a:schemeClr>
              </a:gs>
            </a:gsLst>
          </a:gradFill>
          <a:ln/>
          <a:effectLst>
            <a:glow>
              <a:schemeClr val="accent1"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rgbClr val="FF0000"/>
                  </a:glow>
                </a:effectLst>
                <a:latin typeface="Times New Roman" pitchFamily="18" charset="0"/>
                <a:cs typeface="Times New Roman" pitchFamily="18" charset="0"/>
              </a:rPr>
              <a:t>Изменяется форма солнечной короны</a:t>
            </a:r>
            <a:endParaRPr lang="ru-RU" sz="1600" b="1" dirty="0">
              <a:solidFill>
                <a:schemeClr val="bg1"/>
              </a:solidFill>
              <a:effectLst>
                <a:glow rad="76200">
                  <a:srgbClr val="FF0000"/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835201" y="3650400"/>
            <a:ext cx="2736000" cy="1080000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rgbClr val="C00000"/>
              </a:gs>
              <a:gs pos="0">
                <a:schemeClr val="bg1"/>
              </a:gs>
              <a:gs pos="48000">
                <a:schemeClr val="accent6">
                  <a:lumMod val="75000"/>
                </a:schemeClr>
              </a:gs>
            </a:gsLst>
          </a:gradFill>
          <a:ln/>
          <a:effectLst>
            <a:glow>
              <a:schemeClr val="accent1"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rgbClr val="FF0000"/>
                  </a:glow>
                </a:effectLst>
                <a:latin typeface="Times New Roman" pitchFamily="18" charset="0"/>
                <a:cs typeface="Times New Roman" pitchFamily="18" charset="0"/>
              </a:rPr>
              <a:t>Изменяется мощность и число вспышек</a:t>
            </a:r>
            <a:endParaRPr lang="ru-RU" sz="1600" b="1" dirty="0">
              <a:solidFill>
                <a:schemeClr val="bg1"/>
              </a:solidFill>
              <a:effectLst>
                <a:glow rad="76200">
                  <a:srgbClr val="FF0000"/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3023" y="262800"/>
            <a:ext cx="2736000" cy="1080000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rgbClr val="C00000"/>
              </a:gs>
              <a:gs pos="0">
                <a:schemeClr val="bg1"/>
              </a:gs>
              <a:gs pos="48000">
                <a:schemeClr val="accent6">
                  <a:lumMod val="75000"/>
                </a:schemeClr>
              </a:gs>
            </a:gsLst>
          </a:gradFill>
          <a:ln/>
          <a:effectLst>
            <a:glow>
              <a:schemeClr val="accent1"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rgbClr val="FF0000"/>
                  </a:glow>
                </a:effectLst>
                <a:latin typeface="Times New Roman" pitchFamily="18" charset="0"/>
                <a:cs typeface="Times New Roman" pitchFamily="18" charset="0"/>
              </a:rPr>
              <a:t>Изменяется число пятен на Солнце</a:t>
            </a:r>
            <a:endParaRPr lang="ru-RU" sz="1600" b="1" dirty="0">
              <a:solidFill>
                <a:schemeClr val="bg1"/>
              </a:solidFill>
              <a:effectLst>
                <a:glow rad="76200">
                  <a:srgbClr val="FF0000"/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Штриховая стрелка вправо 11"/>
          <p:cNvSpPr/>
          <p:nvPr/>
        </p:nvSpPr>
        <p:spPr>
          <a:xfrm rot="8471511">
            <a:off x="2231864" y="3018634"/>
            <a:ext cx="824400" cy="576064"/>
          </a:xfrm>
          <a:prstGeom prst="stripedRightArrow">
            <a:avLst>
              <a:gd name="adj1" fmla="val 50000"/>
              <a:gd name="adj2" fmla="val 83204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Штриховая стрелка вправо 12"/>
          <p:cNvSpPr/>
          <p:nvPr/>
        </p:nvSpPr>
        <p:spPr>
          <a:xfrm rot="13128489" flipH="1">
            <a:off x="5885601" y="3024914"/>
            <a:ext cx="824908" cy="576064"/>
          </a:xfrm>
          <a:prstGeom prst="stripedRightArrow">
            <a:avLst>
              <a:gd name="adj1" fmla="val 50000"/>
              <a:gd name="adj2" fmla="val 85529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триховая стрелка вправо 13"/>
          <p:cNvSpPr/>
          <p:nvPr/>
        </p:nvSpPr>
        <p:spPr>
          <a:xfrm rot="13140000">
            <a:off x="2231864" y="1392226"/>
            <a:ext cx="824400" cy="576064"/>
          </a:xfrm>
          <a:prstGeom prst="stripedRightArrow">
            <a:avLst>
              <a:gd name="adj1" fmla="val 50000"/>
              <a:gd name="adj2" fmla="val 83204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триховая стрелка вправо 14"/>
          <p:cNvSpPr/>
          <p:nvPr/>
        </p:nvSpPr>
        <p:spPr>
          <a:xfrm rot="8460000" flipH="1">
            <a:off x="5886939" y="1398506"/>
            <a:ext cx="824908" cy="576064"/>
          </a:xfrm>
          <a:prstGeom prst="stripedRightArrow">
            <a:avLst>
              <a:gd name="adj1" fmla="val 50000"/>
              <a:gd name="adj2" fmla="val 85529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835673" y="261742"/>
            <a:ext cx="2736000" cy="1080000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rgbClr val="C00000"/>
              </a:gs>
              <a:gs pos="0">
                <a:schemeClr val="bg1"/>
              </a:gs>
              <a:gs pos="48000">
                <a:schemeClr val="accent6">
                  <a:lumMod val="75000"/>
                </a:schemeClr>
              </a:gs>
            </a:gsLst>
          </a:gradFill>
          <a:ln/>
          <a:effectLst>
            <a:glow>
              <a:schemeClr val="accent1"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rgbClr val="FF0000"/>
                  </a:glow>
                </a:effectLst>
                <a:latin typeface="Times New Roman" pitchFamily="18" charset="0"/>
                <a:cs typeface="Times New Roman" pitchFamily="18" charset="0"/>
              </a:rPr>
              <a:t>Изменяется количество протуберанцев</a:t>
            </a:r>
            <a:endParaRPr lang="ru-RU" sz="1600" b="1" dirty="0">
              <a:solidFill>
                <a:schemeClr val="bg1"/>
              </a:solidFill>
              <a:effectLst>
                <a:glow rad="76200">
                  <a:srgbClr val="FF0000"/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10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ecos.org.ua/wp-content/uploads/sun_ecos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98" b="92927" l="3902" r="8756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179" t="12448" r="12116" b="12625"/>
          <a:stretch/>
        </p:blipFill>
        <p:spPr bwMode="auto">
          <a:xfrm>
            <a:off x="611560" y="1013845"/>
            <a:ext cx="3106579" cy="3115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Штриховая стрелка вправо 5"/>
          <p:cNvSpPr/>
          <p:nvPr/>
        </p:nvSpPr>
        <p:spPr>
          <a:xfrm rot="8460000" flipH="1">
            <a:off x="340869" y="3631222"/>
            <a:ext cx="824908" cy="576064"/>
          </a:xfrm>
          <a:prstGeom prst="stripedRightArrow">
            <a:avLst>
              <a:gd name="adj1" fmla="val 50000"/>
              <a:gd name="adj2" fmla="val 85529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Штриховая стрелка вправо 6"/>
          <p:cNvSpPr/>
          <p:nvPr/>
        </p:nvSpPr>
        <p:spPr>
          <a:xfrm rot="13140000">
            <a:off x="3154140" y="3631063"/>
            <a:ext cx="824400" cy="576064"/>
          </a:xfrm>
          <a:prstGeom prst="stripedRightArrow">
            <a:avLst>
              <a:gd name="adj1" fmla="val 50000"/>
              <a:gd name="adj2" fmla="val 83204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триховая стрелка вправо 7"/>
          <p:cNvSpPr/>
          <p:nvPr/>
        </p:nvSpPr>
        <p:spPr>
          <a:xfrm rot="8471511">
            <a:off x="3154256" y="864833"/>
            <a:ext cx="824400" cy="576064"/>
          </a:xfrm>
          <a:prstGeom prst="stripedRightArrow">
            <a:avLst>
              <a:gd name="adj1" fmla="val 50000"/>
              <a:gd name="adj2" fmla="val 83204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Штриховая стрелка вправо 8"/>
          <p:cNvSpPr/>
          <p:nvPr/>
        </p:nvSpPr>
        <p:spPr>
          <a:xfrm rot="13128489" flipH="1">
            <a:off x="340984" y="864674"/>
            <a:ext cx="824908" cy="576064"/>
          </a:xfrm>
          <a:prstGeom prst="stripedRightArrow">
            <a:avLst>
              <a:gd name="adj1" fmla="val 50000"/>
              <a:gd name="adj2" fmla="val 85529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Штриховая стрелка вправо 9"/>
          <p:cNvSpPr/>
          <p:nvPr/>
        </p:nvSpPr>
        <p:spPr>
          <a:xfrm rot="8460000" flipH="1">
            <a:off x="2289358" y="1831023"/>
            <a:ext cx="824908" cy="576064"/>
          </a:xfrm>
          <a:prstGeom prst="stripedRightArrow">
            <a:avLst>
              <a:gd name="adj1" fmla="val 50000"/>
              <a:gd name="adj2" fmla="val 85529"/>
            </a:avLst>
          </a:prstGeom>
          <a:gradFill flip="none" rotWithShape="1">
            <a:gsLst>
              <a:gs pos="50000">
                <a:srgbClr val="FFFF00"/>
              </a:gs>
              <a:gs pos="100000">
                <a:schemeClr val="accent6">
                  <a:lumMod val="75000"/>
                </a:schemeClr>
              </a:gs>
              <a:gs pos="0">
                <a:schemeClr val="accent6">
                  <a:lumMod val="20000"/>
                  <a:lumOff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триховая стрелка вправо 10"/>
          <p:cNvSpPr/>
          <p:nvPr/>
        </p:nvSpPr>
        <p:spPr>
          <a:xfrm rot="13140000">
            <a:off x="1286206" y="1830863"/>
            <a:ext cx="824400" cy="576064"/>
          </a:xfrm>
          <a:prstGeom prst="stripedRightArrow">
            <a:avLst>
              <a:gd name="adj1" fmla="val 50000"/>
              <a:gd name="adj2" fmla="val 83204"/>
            </a:avLst>
          </a:prstGeom>
          <a:gradFill flip="none" rotWithShape="1">
            <a:gsLst>
              <a:gs pos="50000">
                <a:srgbClr val="FFFF00"/>
              </a:gs>
              <a:gs pos="100000">
                <a:schemeClr val="accent6">
                  <a:lumMod val="75000"/>
                </a:schemeClr>
              </a:gs>
              <a:gs pos="0">
                <a:schemeClr val="accent6">
                  <a:lumMod val="20000"/>
                  <a:lumOff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триховая стрелка вправо 11"/>
          <p:cNvSpPr/>
          <p:nvPr/>
        </p:nvSpPr>
        <p:spPr>
          <a:xfrm rot="8471511">
            <a:off x="1286090" y="2692792"/>
            <a:ext cx="824400" cy="576064"/>
          </a:xfrm>
          <a:prstGeom prst="stripedRightArrow">
            <a:avLst>
              <a:gd name="adj1" fmla="val 50000"/>
              <a:gd name="adj2" fmla="val 83204"/>
            </a:avLst>
          </a:prstGeom>
          <a:gradFill flip="none" rotWithShape="1">
            <a:gsLst>
              <a:gs pos="50000">
                <a:srgbClr val="FFFF00"/>
              </a:gs>
              <a:gs pos="100000">
                <a:schemeClr val="accent6">
                  <a:lumMod val="75000"/>
                </a:schemeClr>
              </a:gs>
              <a:gs pos="0">
                <a:schemeClr val="accent6">
                  <a:lumMod val="20000"/>
                  <a:lumOff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Штриховая стрелка вправо 12"/>
          <p:cNvSpPr/>
          <p:nvPr/>
        </p:nvSpPr>
        <p:spPr>
          <a:xfrm rot="13128489" flipH="1">
            <a:off x="2289475" y="2692951"/>
            <a:ext cx="824908" cy="576064"/>
          </a:xfrm>
          <a:prstGeom prst="stripedRightArrow">
            <a:avLst>
              <a:gd name="adj1" fmla="val 50000"/>
              <a:gd name="adj2" fmla="val 85529"/>
            </a:avLst>
          </a:prstGeom>
          <a:gradFill flip="none" rotWithShape="1">
            <a:gsLst>
              <a:gs pos="50000">
                <a:srgbClr val="FFFF00"/>
              </a:gs>
              <a:gs pos="100000">
                <a:schemeClr val="accent6">
                  <a:lumMod val="75000"/>
                </a:schemeClr>
              </a:gs>
              <a:gs pos="0">
                <a:schemeClr val="accent6">
                  <a:lumMod val="20000"/>
                  <a:lumOff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572000" y="0"/>
            <a:ext cx="4574445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" name="Группа 1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TextBox 17"/>
          <p:cNvSpPr txBox="1"/>
          <p:nvPr/>
        </p:nvSpPr>
        <p:spPr>
          <a:xfrm>
            <a:off x="4906956" y="195486"/>
            <a:ext cx="2986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Давление в центре Солнца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224196" y="518913"/>
                <a:ext cx="1292020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𝑃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𝐹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𝑆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𝐸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𝑉</m:t>
                          </m:r>
                        </m:den>
                      </m:f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4196" y="518913"/>
                <a:ext cx="1292020" cy="610936"/>
              </a:xfrm>
              <a:prstGeom prst="rect">
                <a:avLst/>
              </a:prstGeom>
              <a:blipFill rotWithShape="1">
                <a:blip r:embed="rId5"/>
                <a:stretch>
                  <a:fillRect r="-51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7020272" y="483518"/>
                <a:ext cx="147989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грав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𝐺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272" y="483518"/>
                <a:ext cx="1479892" cy="646331"/>
              </a:xfrm>
              <a:prstGeom prst="rect">
                <a:avLst/>
              </a:prstGeom>
              <a:blipFill rotWithShape="1">
                <a:blip r:embed="rId6"/>
                <a:stretch>
                  <a:fillRect r="-49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5542900" y="1131471"/>
                <a:ext cx="2685159" cy="6481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𝑉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𝜋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𝑟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3</m:t>
                          </m:r>
                        </m:sup>
                      </m:sSup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⇒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𝑃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3</m:t>
                          </m:r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𝐺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4</m:t>
                          </m:r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2900" y="1131471"/>
                <a:ext cx="2685159" cy="648191"/>
              </a:xfrm>
              <a:prstGeom prst="rect">
                <a:avLst/>
              </a:prstGeom>
              <a:blipFill rotWithShape="1">
                <a:blip r:embed="rId7"/>
                <a:stretch>
                  <a:fillRect r="-9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4788024" y="1923326"/>
                <a:ext cx="4226926" cy="621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𝑃</m:t>
                      </m:r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3</m:t>
                          </m:r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∙6,67∙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16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−11</m:t>
                              </m:r>
                            </m:sup>
                          </m:sSup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∙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6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1,99∙</m:t>
                                  </m:r>
                                  <m:sSup>
                                    <m:sSupPr>
                                      <m:ctrlPr>
                                        <a:rPr lang="en-US" sz="16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10</m:t>
                                      </m:r>
                                    </m:e>
                                    <m:sup>
                                      <m:r>
                                        <a:rPr lang="en-US" sz="16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30</m:t>
                                      </m:r>
                                    </m:sup>
                                  </m:sSup>
                                </m:e>
                              </m:d>
                            </m:e>
                            <m:sup>
                              <m:r>
                                <a:rPr lang="en-US" sz="16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4</m:t>
                          </m:r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6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  <m:t>6,96</m:t>
                                  </m:r>
                                  <m:r>
                                    <a:rPr lang="en-US" sz="16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∙</m:t>
                                  </m:r>
                                  <m:sSup>
                                    <m:sSupPr>
                                      <m:ctrlPr>
                                        <a:rPr lang="en-US" sz="16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10</m:t>
                                      </m:r>
                                    </m:e>
                                    <m:sup>
                                      <m:r>
                                        <a:rPr lang="en-US" sz="16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8</m:t>
                                      </m:r>
                                    </m:sup>
                                  </m:sSup>
                                </m:e>
                              </m:d>
                            </m:e>
                            <m:sup>
                              <m:r>
                                <a:rPr lang="en-US" sz="16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≈</m:t>
                      </m:r>
                      <m:sSup>
                        <m:sSupPr>
                          <m:ctrlP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16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15</m:t>
                          </m:r>
                        </m:sup>
                      </m:sSup>
                      <m:r>
                        <a:rPr lang="en-US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16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Па</m:t>
                      </m:r>
                    </m:oMath>
                  </m:oMathPara>
                </a14:m>
                <a:endParaRPr lang="ru-RU" sz="16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1923326"/>
                <a:ext cx="4226926" cy="621260"/>
              </a:xfrm>
              <a:prstGeom prst="rect">
                <a:avLst/>
              </a:prstGeom>
              <a:blipFill rotWithShape="1">
                <a:blip r:embed="rId8"/>
                <a:stretch>
                  <a:fillRect r="-7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4906956" y="2643758"/>
            <a:ext cx="3337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Температура в центре Солнца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5224196" y="3039193"/>
                <a:ext cx="1364861" cy="5648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𝑃𝑉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𝑀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𝑅𝑇</m:t>
                      </m:r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4196" y="3039193"/>
                <a:ext cx="1364861" cy="564898"/>
              </a:xfrm>
              <a:prstGeom prst="rect">
                <a:avLst/>
              </a:prstGeom>
              <a:blipFill rotWithShape="1">
                <a:blip r:embed="rId9"/>
                <a:stretch>
                  <a:fillRect r="-4911" b="-10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7020272" y="3003798"/>
                <a:ext cx="1715983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𝑃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3</m:t>
                          </m:r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4</m:t>
                          </m:r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𝑀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𝑅𝑇</m:t>
                      </m:r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272" y="3003798"/>
                <a:ext cx="1715983" cy="612796"/>
              </a:xfrm>
              <a:prstGeom prst="rect">
                <a:avLst/>
              </a:prstGeom>
              <a:blipFill rotWithShape="1">
                <a:blip r:embed="rId10"/>
                <a:stretch>
                  <a:fillRect r="-42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5149106" y="3723759"/>
                <a:ext cx="3472746" cy="6481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3</m:t>
                          </m:r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𝐺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4</m:t>
                          </m:r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3</m:t>
                          </m:r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4</m:t>
                          </m:r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𝑀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𝑅𝑇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⇒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𝑇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𝐺𝑚𝑀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𝑅𝑟</m:t>
                          </m:r>
                        </m:den>
                      </m:f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9106" y="3723759"/>
                <a:ext cx="3472746" cy="648191"/>
              </a:xfrm>
              <a:prstGeom prst="rect">
                <a:avLst/>
              </a:prstGeom>
              <a:blipFill rotWithShape="1">
                <a:blip r:embed="rId11"/>
                <a:stretch>
                  <a:fillRect r="-19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6004565" y="4443958"/>
                <a:ext cx="170931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𝑇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≈1,5∙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7</m:t>
                          </m:r>
                        </m:sup>
                      </m:sSup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К</m:t>
                      </m:r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4565" y="4443958"/>
                <a:ext cx="1709314" cy="369332"/>
              </a:xfrm>
              <a:prstGeom prst="rect">
                <a:avLst/>
              </a:prstGeom>
              <a:blipFill rotWithShape="1">
                <a:blip r:embed="rId12"/>
                <a:stretch>
                  <a:fillRect t="-8197" r="-4286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598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7" presetClass="emph" presetSubtype="0" repeatCount="3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mph" presetSubtype="0" repeatCount="3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mph" presetSubtype="0" repeatCount="3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mph" presetSubtype="0" repeatCount="3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mph" presetSubtype="0" repeatCount="3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mph" presetSubtype="0" repeatCount="3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7" presetClass="emph" presetSubtype="0" repeatCount="3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2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7" presetClass="emph" presetSubtype="0" repeatCount="3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381930" y="901926"/>
            <a:ext cx="3758022" cy="3339648"/>
            <a:chOff x="2843808" y="876526"/>
            <a:chExt cx="3758022" cy="3339648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3808" y="876526"/>
              <a:ext cx="3758022" cy="3339648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620" t="18890" r="28398" b="38147"/>
            <a:stretch/>
          </p:blipFill>
          <p:spPr>
            <a:xfrm>
              <a:off x="3923928" y="1275606"/>
              <a:ext cx="2181224" cy="2209800"/>
            </a:xfrm>
            <a:prstGeom prst="ellipse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9381"/>
            <a:stretch/>
          </p:blipFill>
          <p:spPr>
            <a:xfrm>
              <a:off x="2843808" y="876526"/>
              <a:ext cx="1526486" cy="3339648"/>
            </a:xfrm>
            <a:prstGeom prst="rect">
              <a:avLst/>
            </a:prstGeom>
          </p:spPr>
        </p:pic>
      </p:grpSp>
      <p:cxnSp>
        <p:nvCxnSpPr>
          <p:cNvPr id="22" name="Прямая соединительная линия 21"/>
          <p:cNvCxnSpPr/>
          <p:nvPr/>
        </p:nvCxnSpPr>
        <p:spPr>
          <a:xfrm flipH="1" flipV="1">
            <a:off x="1691680" y="555526"/>
            <a:ext cx="360040" cy="23762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691680" y="555526"/>
            <a:ext cx="648072" cy="19442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1331640" y="258202"/>
                <a:ext cx="7689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0,3</m:t>
                      </m:r>
                      <m:sSub>
                        <m:sSubPr>
                          <m:ctrlPr>
                            <a:rPr lang="ru-RU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с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258202"/>
                <a:ext cx="768928" cy="369332"/>
              </a:xfrm>
              <a:prstGeom prst="rect">
                <a:avLst/>
              </a:prstGeom>
              <a:blipFill rotWithShape="1">
                <a:blip r:embed="rId4"/>
                <a:stretch>
                  <a:fillRect t="-8197" r="-9449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9" name="Группа 28"/>
          <p:cNvGrpSpPr/>
          <p:nvPr/>
        </p:nvGrpSpPr>
        <p:grpSpPr>
          <a:xfrm>
            <a:off x="4917811" y="793360"/>
            <a:ext cx="444224" cy="309765"/>
            <a:chOff x="4928069" y="686558"/>
            <a:chExt cx="444224" cy="309765"/>
          </a:xfrm>
        </p:grpSpPr>
        <p:sp>
          <p:nvSpPr>
            <p:cNvPr id="30" name="Овал 29"/>
            <p:cNvSpPr/>
            <p:nvPr/>
          </p:nvSpPr>
          <p:spPr>
            <a:xfrm>
              <a:off x="5004048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/>
                <p:cNvSpPr txBox="1"/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Группа 31"/>
          <p:cNvGrpSpPr/>
          <p:nvPr/>
        </p:nvGrpSpPr>
        <p:grpSpPr>
          <a:xfrm>
            <a:off x="6414698" y="785208"/>
            <a:ext cx="444224" cy="309765"/>
            <a:chOff x="6440237" y="686558"/>
            <a:chExt cx="444224" cy="309765"/>
          </a:xfrm>
        </p:grpSpPr>
        <p:sp>
          <p:nvSpPr>
            <p:cNvPr id="33" name="Овал 32"/>
            <p:cNvSpPr/>
            <p:nvPr/>
          </p:nvSpPr>
          <p:spPr>
            <a:xfrm>
              <a:off x="6516216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/>
                <p:cNvSpPr txBox="1"/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16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5" name="Группа 34"/>
          <p:cNvGrpSpPr/>
          <p:nvPr/>
        </p:nvGrpSpPr>
        <p:grpSpPr>
          <a:xfrm>
            <a:off x="5252348" y="1894554"/>
            <a:ext cx="491674" cy="342152"/>
            <a:chOff x="5102731" y="1431580"/>
            <a:chExt cx="491674" cy="342152"/>
          </a:xfrm>
        </p:grpSpPr>
        <p:sp>
          <p:nvSpPr>
            <p:cNvPr id="36" name="Овал 35"/>
            <p:cNvSpPr/>
            <p:nvPr/>
          </p:nvSpPr>
          <p:spPr>
            <a:xfrm>
              <a:off x="5102731" y="1481466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7" name="Группа 36"/>
            <p:cNvGrpSpPr/>
            <p:nvPr/>
          </p:nvGrpSpPr>
          <p:grpSpPr>
            <a:xfrm>
              <a:off x="5150181" y="1431580"/>
              <a:ext cx="444224" cy="309765"/>
              <a:chOff x="4928069" y="686558"/>
              <a:chExt cx="444224" cy="309765"/>
            </a:xfrm>
          </p:grpSpPr>
          <p:sp>
            <p:nvSpPr>
              <p:cNvPr id="38" name="Овал 37"/>
              <p:cNvSpPr/>
              <p:nvPr/>
            </p:nvSpPr>
            <p:spPr>
              <a:xfrm>
                <a:off x="5004048" y="695308"/>
                <a:ext cx="292266" cy="292266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9" name="TextBox 38"/>
                  <p:cNvSpPr txBox="1"/>
                  <p:nvPr/>
                </p:nvSpPr>
                <p:spPr>
                  <a:xfrm>
                    <a:off x="4928069" y="686558"/>
                    <a:ext cx="444224" cy="3097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Pre>
                            <m:sPrePr>
                              <m:ctrlPr>
                                <a:rPr lang="ru-RU" sz="140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sPrePr>
                            <m:sub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  <m:e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e>
                          </m:sPre>
                        </m:oMath>
                      </m:oMathPara>
                    </a14:m>
                    <a:endParaRPr lang="ru-RU" sz="1400" dirty="0">
                      <a:solidFill>
                        <a:srgbClr val="FFFF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1" name="TextBox 2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28069" y="686558"/>
                    <a:ext cx="444224" cy="309765"/>
                  </a:xfrm>
                  <a:prstGeom prst="rect">
                    <a:avLst/>
                  </a:prstGeom>
                  <a:blipFill rotWithShape="1"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40" name="Группа 39"/>
          <p:cNvGrpSpPr/>
          <p:nvPr/>
        </p:nvGrpSpPr>
        <p:grpSpPr>
          <a:xfrm>
            <a:off x="6160460" y="1930993"/>
            <a:ext cx="444224" cy="309765"/>
            <a:chOff x="6440237" y="686558"/>
            <a:chExt cx="444224" cy="309765"/>
          </a:xfrm>
        </p:grpSpPr>
        <p:sp>
          <p:nvSpPr>
            <p:cNvPr id="41" name="Овал 40"/>
            <p:cNvSpPr/>
            <p:nvPr/>
          </p:nvSpPr>
          <p:spPr>
            <a:xfrm>
              <a:off x="6516216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TextBox 41"/>
                <p:cNvSpPr txBox="1"/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3" name="Группа 42"/>
          <p:cNvGrpSpPr/>
          <p:nvPr/>
        </p:nvGrpSpPr>
        <p:grpSpPr>
          <a:xfrm>
            <a:off x="5697089" y="3206459"/>
            <a:ext cx="511872" cy="396265"/>
            <a:chOff x="5102731" y="1440330"/>
            <a:chExt cx="511872" cy="396265"/>
          </a:xfrm>
        </p:grpSpPr>
        <p:sp>
          <p:nvSpPr>
            <p:cNvPr id="44" name="Овал 43"/>
            <p:cNvSpPr/>
            <p:nvPr/>
          </p:nvSpPr>
          <p:spPr>
            <a:xfrm>
              <a:off x="5102731" y="1530671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5302139" y="1544329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6" name="Группа 45"/>
            <p:cNvGrpSpPr/>
            <p:nvPr/>
          </p:nvGrpSpPr>
          <p:grpSpPr>
            <a:xfrm>
              <a:off x="5129983" y="1440330"/>
              <a:ext cx="484620" cy="292266"/>
              <a:chOff x="4907871" y="695308"/>
              <a:chExt cx="484620" cy="292266"/>
            </a:xfrm>
          </p:grpSpPr>
          <p:sp>
            <p:nvSpPr>
              <p:cNvPr id="47" name="Овал 46"/>
              <p:cNvSpPr/>
              <p:nvPr/>
            </p:nvSpPr>
            <p:spPr>
              <a:xfrm>
                <a:off x="5004048" y="695308"/>
                <a:ext cx="292266" cy="292266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8" name="TextBox 47"/>
                  <p:cNvSpPr txBox="1"/>
                  <p:nvPr/>
                </p:nvSpPr>
                <p:spPr>
                  <a:xfrm>
                    <a:off x="4907871" y="701210"/>
                    <a:ext cx="484620" cy="28046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Pre>
                            <m:sPrePr>
                              <m:ctrlPr>
                                <a:rPr lang="ru-RU" sz="120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sPrePr>
                            <m:sub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p>
                            <m:e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𝐻𝑒</m:t>
                              </m:r>
                            </m:e>
                          </m:sPre>
                        </m:oMath>
                      </m:oMathPara>
                    </a14:m>
                    <a:endParaRPr lang="ru-RU" sz="1200" dirty="0">
                      <a:solidFill>
                        <a:srgbClr val="FFFF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3" name="TextBox 3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07871" y="701210"/>
                    <a:ext cx="484620" cy="280461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49" name="Группа 48"/>
          <p:cNvGrpSpPr/>
          <p:nvPr/>
        </p:nvGrpSpPr>
        <p:grpSpPr>
          <a:xfrm>
            <a:off x="6585909" y="4025799"/>
            <a:ext cx="562639" cy="485694"/>
            <a:chOff x="5079698" y="1431480"/>
            <a:chExt cx="562639" cy="485694"/>
          </a:xfrm>
        </p:grpSpPr>
        <p:sp>
          <p:nvSpPr>
            <p:cNvPr id="50" name="Овал 49"/>
            <p:cNvSpPr/>
            <p:nvPr/>
          </p:nvSpPr>
          <p:spPr>
            <a:xfrm>
              <a:off x="5079698" y="1459552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5284241" y="158412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5144422" y="1624908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3" name="Группа 52"/>
            <p:cNvGrpSpPr/>
            <p:nvPr/>
          </p:nvGrpSpPr>
          <p:grpSpPr>
            <a:xfrm>
              <a:off x="5157717" y="1431480"/>
              <a:ext cx="484620" cy="292266"/>
              <a:chOff x="4935605" y="686458"/>
              <a:chExt cx="484620" cy="292266"/>
            </a:xfrm>
          </p:grpSpPr>
          <p:sp>
            <p:nvSpPr>
              <p:cNvPr id="54" name="Овал 53"/>
              <p:cNvSpPr/>
              <p:nvPr/>
            </p:nvSpPr>
            <p:spPr>
              <a:xfrm>
                <a:off x="5031782" y="686458"/>
                <a:ext cx="292266" cy="292266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5" name="TextBox 54"/>
                  <p:cNvSpPr txBox="1"/>
                  <p:nvPr/>
                </p:nvSpPr>
                <p:spPr>
                  <a:xfrm>
                    <a:off x="4935605" y="692360"/>
                    <a:ext cx="484620" cy="28046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Pre>
                            <m:sPrePr>
                              <m:ctrlPr>
                                <a:rPr lang="ru-RU" sz="120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sPrePr>
                            <m:sub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4</m:t>
                              </m:r>
                            </m:sup>
                            <m:e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𝐻𝑒</m:t>
                              </m:r>
                            </m:e>
                          </m:sPre>
                        </m:oMath>
                      </m:oMathPara>
                    </a14:m>
                    <a:endParaRPr lang="ru-RU" sz="1200" dirty="0">
                      <a:solidFill>
                        <a:srgbClr val="FFFF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0" name="TextBox 5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35605" y="692360"/>
                    <a:ext cx="484620" cy="280461"/>
                  </a:xfrm>
                  <a:prstGeom prst="rect">
                    <a:avLst/>
                  </a:prstGeom>
                  <a:blipFill rotWithShape="1"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cxnSp>
        <p:nvCxnSpPr>
          <p:cNvPr id="56" name="Прямая со стрелкой 55"/>
          <p:cNvCxnSpPr/>
          <p:nvPr/>
        </p:nvCxnSpPr>
        <p:spPr>
          <a:xfrm>
            <a:off x="5280944" y="1024578"/>
            <a:ext cx="387099" cy="1283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H="1">
            <a:off x="6107849" y="1024578"/>
            <a:ext cx="397802" cy="980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8" name="Группа 57"/>
          <p:cNvGrpSpPr/>
          <p:nvPr/>
        </p:nvGrpSpPr>
        <p:grpSpPr>
          <a:xfrm>
            <a:off x="5468894" y="1050306"/>
            <a:ext cx="884387" cy="523498"/>
            <a:chOff x="5478715" y="826063"/>
            <a:chExt cx="884387" cy="523498"/>
          </a:xfrm>
        </p:grpSpPr>
        <p:sp>
          <p:nvSpPr>
            <p:cNvPr id="59" name="Пятно 2 58"/>
            <p:cNvSpPr/>
            <p:nvPr/>
          </p:nvSpPr>
          <p:spPr>
            <a:xfrm>
              <a:off x="5478715" y="826063"/>
              <a:ext cx="884387" cy="523498"/>
            </a:xfrm>
            <a:prstGeom prst="irregularSeal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000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523162" y="968514"/>
              <a:ext cx="7200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imes New Roman" pitchFamily="18" charset="0"/>
                  <a:cs typeface="Times New Roman" pitchFamily="18" charset="0"/>
                </a:rPr>
                <a:t>1,4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МэВ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5438710" y="2409490"/>
            <a:ext cx="1120104" cy="548415"/>
            <a:chOff x="5414509" y="2312123"/>
            <a:chExt cx="1120104" cy="548415"/>
          </a:xfrm>
        </p:grpSpPr>
        <p:sp>
          <p:nvSpPr>
            <p:cNvPr id="62" name="Пятно 2 61"/>
            <p:cNvSpPr/>
            <p:nvPr/>
          </p:nvSpPr>
          <p:spPr>
            <a:xfrm>
              <a:off x="5414509" y="2312123"/>
              <a:ext cx="1120104" cy="548415"/>
            </a:xfrm>
            <a:prstGeom prst="irregularSeal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000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559302" y="2458646"/>
              <a:ext cx="7970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,4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9 МэВ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64" name="Прямая со стрелкой 63"/>
          <p:cNvCxnSpPr/>
          <p:nvPr/>
        </p:nvCxnSpPr>
        <p:spPr>
          <a:xfrm flipH="1">
            <a:off x="5544616" y="1515898"/>
            <a:ext cx="270967" cy="3686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5521910" y="2204319"/>
            <a:ext cx="170244" cy="3015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H="1">
            <a:off x="6236439" y="2240758"/>
            <a:ext cx="146133" cy="265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flipH="1">
            <a:off x="5953025" y="2869698"/>
            <a:ext cx="1864" cy="3367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8" name="Группа 67"/>
          <p:cNvGrpSpPr/>
          <p:nvPr/>
        </p:nvGrpSpPr>
        <p:grpSpPr>
          <a:xfrm>
            <a:off x="6412862" y="3160347"/>
            <a:ext cx="1120104" cy="548415"/>
            <a:chOff x="5414509" y="2312123"/>
            <a:chExt cx="1120104" cy="548415"/>
          </a:xfrm>
        </p:grpSpPr>
        <p:sp>
          <p:nvSpPr>
            <p:cNvPr id="69" name="Пятно 2 68"/>
            <p:cNvSpPr/>
            <p:nvPr/>
          </p:nvSpPr>
          <p:spPr>
            <a:xfrm>
              <a:off x="5414509" y="2312123"/>
              <a:ext cx="1120104" cy="548415"/>
            </a:xfrm>
            <a:prstGeom prst="irregularSeal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0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513542" y="2458646"/>
              <a:ext cx="8739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12,85 МэВ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71" name="Прямая со стрелкой 70"/>
          <p:cNvCxnSpPr/>
          <p:nvPr/>
        </p:nvCxnSpPr>
        <p:spPr>
          <a:xfrm>
            <a:off x="6192385" y="3434555"/>
            <a:ext cx="319510" cy="108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>
            <a:off x="6861176" y="3677142"/>
            <a:ext cx="0" cy="3569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H="1">
            <a:off x="6306750" y="3681784"/>
            <a:ext cx="552172" cy="2484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>
            <a:off x="6858921" y="3681784"/>
            <a:ext cx="550414" cy="2484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5" name="Группа 74"/>
          <p:cNvGrpSpPr/>
          <p:nvPr/>
        </p:nvGrpSpPr>
        <p:grpSpPr>
          <a:xfrm>
            <a:off x="5940526" y="3855602"/>
            <a:ext cx="444224" cy="309765"/>
            <a:chOff x="4928069" y="686558"/>
            <a:chExt cx="444224" cy="309765"/>
          </a:xfrm>
        </p:grpSpPr>
        <p:sp>
          <p:nvSpPr>
            <p:cNvPr id="76" name="Овал 75"/>
            <p:cNvSpPr/>
            <p:nvPr/>
          </p:nvSpPr>
          <p:spPr>
            <a:xfrm>
              <a:off x="5004048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TextBox 76"/>
                <p:cNvSpPr txBox="1"/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127" name="TextBox 1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8" name="Группа 77"/>
          <p:cNvGrpSpPr/>
          <p:nvPr/>
        </p:nvGrpSpPr>
        <p:grpSpPr>
          <a:xfrm>
            <a:off x="7301530" y="3870916"/>
            <a:ext cx="444224" cy="309765"/>
            <a:chOff x="6440237" y="686558"/>
            <a:chExt cx="444224" cy="309765"/>
          </a:xfrm>
        </p:grpSpPr>
        <p:sp>
          <p:nvSpPr>
            <p:cNvPr id="79" name="Овал 78"/>
            <p:cNvSpPr/>
            <p:nvPr/>
          </p:nvSpPr>
          <p:spPr>
            <a:xfrm>
              <a:off x="6516216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TextBox 79"/>
                <p:cNvSpPr txBox="1"/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130" name="TextBox 1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81" name="Прямая со стрелкой 80"/>
          <p:cNvCxnSpPr/>
          <p:nvPr/>
        </p:nvCxnSpPr>
        <p:spPr>
          <a:xfrm>
            <a:off x="5944334" y="1506961"/>
            <a:ext cx="17382" cy="3524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>
            <a:off x="6236439" y="1415769"/>
            <a:ext cx="310680" cy="1580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/>
              <p:cNvSpPr txBox="1"/>
              <p:nvPr/>
            </p:nvSpPr>
            <p:spPr>
              <a:xfrm>
                <a:off x="6473448" y="1414515"/>
                <a:ext cx="3613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  <a:ea typeface="Cambria Math"/>
                        </a:rPr>
                        <m:t>𝜈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3448" y="1414515"/>
                <a:ext cx="361316" cy="369332"/>
              </a:xfrm>
              <a:prstGeom prst="rect">
                <a:avLst/>
              </a:prstGeom>
              <a:blipFill rotWithShape="1">
                <a:blip r:embed="rId12"/>
                <a:stretch>
                  <a:fillRect t="-8197" r="-22034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4" name="Прямая со стрелкой 83"/>
          <p:cNvCxnSpPr/>
          <p:nvPr/>
        </p:nvCxnSpPr>
        <p:spPr>
          <a:xfrm flipH="1">
            <a:off x="5407294" y="2875070"/>
            <a:ext cx="272805" cy="2232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/>
              <p:cNvSpPr txBox="1"/>
              <p:nvPr/>
            </p:nvSpPr>
            <p:spPr>
              <a:xfrm>
                <a:off x="5132830" y="2905313"/>
                <a:ext cx="3656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  <a:ea typeface="Cambria Math"/>
                        </a:rPr>
                        <m:t>𝛾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5" name="TextBox 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2830" y="2905313"/>
                <a:ext cx="365613" cy="369332"/>
              </a:xfrm>
              <a:prstGeom prst="rect">
                <a:avLst/>
              </a:prstGeom>
              <a:blipFill rotWithShape="1">
                <a:blip r:embed="rId13"/>
                <a:stretch>
                  <a:fillRect t="-8333" r="-21667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6" name="Группа 85"/>
          <p:cNvGrpSpPr/>
          <p:nvPr/>
        </p:nvGrpSpPr>
        <p:grpSpPr>
          <a:xfrm>
            <a:off x="6951369" y="779702"/>
            <a:ext cx="444224" cy="309765"/>
            <a:chOff x="4928069" y="686558"/>
            <a:chExt cx="444224" cy="309765"/>
          </a:xfrm>
        </p:grpSpPr>
        <p:sp>
          <p:nvSpPr>
            <p:cNvPr id="87" name="Овал 86"/>
            <p:cNvSpPr/>
            <p:nvPr/>
          </p:nvSpPr>
          <p:spPr>
            <a:xfrm>
              <a:off x="5004048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8" name="TextBox 87"/>
                <p:cNvSpPr txBox="1"/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214" name="TextBox 2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9" name="Группа 88"/>
          <p:cNvGrpSpPr/>
          <p:nvPr/>
        </p:nvGrpSpPr>
        <p:grpSpPr>
          <a:xfrm>
            <a:off x="8448256" y="771550"/>
            <a:ext cx="444224" cy="309765"/>
            <a:chOff x="6440237" y="686558"/>
            <a:chExt cx="444224" cy="309765"/>
          </a:xfrm>
        </p:grpSpPr>
        <p:sp>
          <p:nvSpPr>
            <p:cNvPr id="90" name="Овал 89"/>
            <p:cNvSpPr/>
            <p:nvPr/>
          </p:nvSpPr>
          <p:spPr>
            <a:xfrm>
              <a:off x="6516216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1" name="TextBox 90"/>
                <p:cNvSpPr txBox="1"/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217" name="TextBox 2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blipFill rotWithShape="1"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2" name="Группа 91"/>
          <p:cNvGrpSpPr/>
          <p:nvPr/>
        </p:nvGrpSpPr>
        <p:grpSpPr>
          <a:xfrm>
            <a:off x="7285906" y="1880896"/>
            <a:ext cx="491674" cy="342152"/>
            <a:chOff x="5102731" y="1431580"/>
            <a:chExt cx="491674" cy="342152"/>
          </a:xfrm>
        </p:grpSpPr>
        <p:sp>
          <p:nvSpPr>
            <p:cNvPr id="93" name="Овал 92"/>
            <p:cNvSpPr/>
            <p:nvPr/>
          </p:nvSpPr>
          <p:spPr>
            <a:xfrm>
              <a:off x="5102731" y="1481466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4" name="Группа 93"/>
            <p:cNvGrpSpPr/>
            <p:nvPr/>
          </p:nvGrpSpPr>
          <p:grpSpPr>
            <a:xfrm>
              <a:off x="5150181" y="1431580"/>
              <a:ext cx="444224" cy="309765"/>
              <a:chOff x="4928069" y="686558"/>
              <a:chExt cx="444224" cy="309765"/>
            </a:xfrm>
          </p:grpSpPr>
          <p:sp>
            <p:nvSpPr>
              <p:cNvPr id="95" name="Овал 94"/>
              <p:cNvSpPr/>
              <p:nvPr/>
            </p:nvSpPr>
            <p:spPr>
              <a:xfrm>
                <a:off x="5004048" y="695308"/>
                <a:ext cx="292266" cy="292266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6" name="TextBox 95"/>
                  <p:cNvSpPr txBox="1"/>
                  <p:nvPr/>
                </p:nvSpPr>
                <p:spPr>
                  <a:xfrm>
                    <a:off x="4928069" y="686558"/>
                    <a:ext cx="444224" cy="3097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Pre>
                            <m:sPrePr>
                              <m:ctrlPr>
                                <a:rPr lang="ru-RU" sz="140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sPrePr>
                            <m:sub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  <m:e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e>
                          </m:sPre>
                        </m:oMath>
                      </m:oMathPara>
                    </a14:m>
                    <a:endParaRPr lang="ru-RU" sz="1400" dirty="0">
                      <a:solidFill>
                        <a:srgbClr val="FFFF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22" name="TextBox 22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28069" y="686558"/>
                    <a:ext cx="444224" cy="309765"/>
                  </a:xfrm>
                  <a:prstGeom prst="rect">
                    <a:avLst/>
                  </a:prstGeom>
                  <a:blipFill rotWithShape="1">
                    <a:blip r:embed="rId1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97" name="Группа 96"/>
          <p:cNvGrpSpPr/>
          <p:nvPr/>
        </p:nvGrpSpPr>
        <p:grpSpPr>
          <a:xfrm>
            <a:off x="8194018" y="1917335"/>
            <a:ext cx="444224" cy="309765"/>
            <a:chOff x="6440237" y="686558"/>
            <a:chExt cx="444224" cy="309765"/>
          </a:xfrm>
        </p:grpSpPr>
        <p:sp>
          <p:nvSpPr>
            <p:cNvPr id="98" name="Овал 97"/>
            <p:cNvSpPr/>
            <p:nvPr/>
          </p:nvSpPr>
          <p:spPr>
            <a:xfrm>
              <a:off x="6516216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9" name="TextBox 98"/>
                <p:cNvSpPr txBox="1"/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225" name="TextBox 2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blipFill rotWithShape="1"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0" name="Группа 99"/>
          <p:cNvGrpSpPr/>
          <p:nvPr/>
        </p:nvGrpSpPr>
        <p:grpSpPr>
          <a:xfrm>
            <a:off x="7730647" y="3192801"/>
            <a:ext cx="511872" cy="396265"/>
            <a:chOff x="5102731" y="1440330"/>
            <a:chExt cx="511872" cy="396265"/>
          </a:xfrm>
        </p:grpSpPr>
        <p:sp>
          <p:nvSpPr>
            <p:cNvPr id="101" name="Овал 100"/>
            <p:cNvSpPr/>
            <p:nvPr/>
          </p:nvSpPr>
          <p:spPr>
            <a:xfrm>
              <a:off x="5102731" y="1530671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Овал 101"/>
            <p:cNvSpPr/>
            <p:nvPr/>
          </p:nvSpPr>
          <p:spPr>
            <a:xfrm>
              <a:off x="5302139" y="1544329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3" name="Группа 102"/>
            <p:cNvGrpSpPr/>
            <p:nvPr/>
          </p:nvGrpSpPr>
          <p:grpSpPr>
            <a:xfrm>
              <a:off x="5129983" y="1440330"/>
              <a:ext cx="484620" cy="292266"/>
              <a:chOff x="4907871" y="695308"/>
              <a:chExt cx="484620" cy="292266"/>
            </a:xfrm>
          </p:grpSpPr>
          <p:sp>
            <p:nvSpPr>
              <p:cNvPr id="104" name="Овал 103"/>
              <p:cNvSpPr/>
              <p:nvPr/>
            </p:nvSpPr>
            <p:spPr>
              <a:xfrm>
                <a:off x="5004048" y="695308"/>
                <a:ext cx="292266" cy="292266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5" name="TextBox 104"/>
                  <p:cNvSpPr txBox="1"/>
                  <p:nvPr/>
                </p:nvSpPr>
                <p:spPr>
                  <a:xfrm>
                    <a:off x="4907871" y="701210"/>
                    <a:ext cx="484620" cy="28046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Pre>
                            <m:sPrePr>
                              <m:ctrlPr>
                                <a:rPr lang="ru-RU" sz="120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sPrePr>
                            <m:sub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p>
                            <m:e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𝐻𝑒</m:t>
                              </m:r>
                            </m:e>
                          </m:sPre>
                        </m:oMath>
                      </m:oMathPara>
                    </a14:m>
                    <a:endParaRPr lang="ru-RU" sz="1200" dirty="0">
                      <a:solidFill>
                        <a:srgbClr val="FFFF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31" name="TextBox 23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07871" y="701210"/>
                    <a:ext cx="484620" cy="280461"/>
                  </a:xfrm>
                  <a:prstGeom prst="rect">
                    <a:avLst/>
                  </a:prstGeom>
                  <a:blipFill rotWithShape="1">
                    <a:blip r:embed="rId1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cxnSp>
        <p:nvCxnSpPr>
          <p:cNvPr id="106" name="Прямая со стрелкой 105"/>
          <p:cNvCxnSpPr/>
          <p:nvPr/>
        </p:nvCxnSpPr>
        <p:spPr>
          <a:xfrm>
            <a:off x="7314502" y="1010920"/>
            <a:ext cx="387099" cy="1283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Прямая со стрелкой 106"/>
          <p:cNvCxnSpPr/>
          <p:nvPr/>
        </p:nvCxnSpPr>
        <p:spPr>
          <a:xfrm flipH="1">
            <a:off x="8141407" y="1010920"/>
            <a:ext cx="397802" cy="980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8" name="Группа 107"/>
          <p:cNvGrpSpPr/>
          <p:nvPr/>
        </p:nvGrpSpPr>
        <p:grpSpPr>
          <a:xfrm>
            <a:off x="7502452" y="1036648"/>
            <a:ext cx="884387" cy="523498"/>
            <a:chOff x="5478715" y="826063"/>
            <a:chExt cx="884387" cy="523498"/>
          </a:xfrm>
        </p:grpSpPr>
        <p:sp>
          <p:nvSpPr>
            <p:cNvPr id="109" name="Пятно 2 108"/>
            <p:cNvSpPr/>
            <p:nvPr/>
          </p:nvSpPr>
          <p:spPr>
            <a:xfrm>
              <a:off x="5478715" y="826063"/>
              <a:ext cx="884387" cy="523498"/>
            </a:xfrm>
            <a:prstGeom prst="irregularSeal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000" dirty="0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5523162" y="968514"/>
              <a:ext cx="7200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imes New Roman" pitchFamily="18" charset="0"/>
                  <a:cs typeface="Times New Roman" pitchFamily="18" charset="0"/>
                </a:rPr>
                <a:t>1,4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МэВ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1" name="Группа 110"/>
          <p:cNvGrpSpPr/>
          <p:nvPr/>
        </p:nvGrpSpPr>
        <p:grpSpPr>
          <a:xfrm>
            <a:off x="7472268" y="2395832"/>
            <a:ext cx="1120104" cy="548415"/>
            <a:chOff x="5414509" y="2312123"/>
            <a:chExt cx="1120104" cy="548415"/>
          </a:xfrm>
        </p:grpSpPr>
        <p:sp>
          <p:nvSpPr>
            <p:cNvPr id="112" name="Пятно 2 111"/>
            <p:cNvSpPr/>
            <p:nvPr/>
          </p:nvSpPr>
          <p:spPr>
            <a:xfrm>
              <a:off x="5414509" y="2312123"/>
              <a:ext cx="1120104" cy="548415"/>
            </a:xfrm>
            <a:prstGeom prst="irregularSeal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000" dirty="0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5559302" y="2458646"/>
              <a:ext cx="7970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,4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9 МэВ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14" name="Прямая со стрелкой 113"/>
          <p:cNvCxnSpPr/>
          <p:nvPr/>
        </p:nvCxnSpPr>
        <p:spPr>
          <a:xfrm flipH="1">
            <a:off x="7578174" y="1502240"/>
            <a:ext cx="270967" cy="3686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Прямая со стрелкой 114"/>
          <p:cNvCxnSpPr/>
          <p:nvPr/>
        </p:nvCxnSpPr>
        <p:spPr>
          <a:xfrm>
            <a:off x="7555468" y="2190661"/>
            <a:ext cx="170244" cy="3015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6" name="Прямая со стрелкой 115"/>
          <p:cNvCxnSpPr/>
          <p:nvPr/>
        </p:nvCxnSpPr>
        <p:spPr>
          <a:xfrm flipH="1">
            <a:off x="8269997" y="2227100"/>
            <a:ext cx="146133" cy="265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7" name="Прямая со стрелкой 116"/>
          <p:cNvCxnSpPr/>
          <p:nvPr/>
        </p:nvCxnSpPr>
        <p:spPr>
          <a:xfrm flipH="1">
            <a:off x="7986583" y="2856040"/>
            <a:ext cx="1864" cy="3367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8" name="Прямая со стрелкой 117"/>
          <p:cNvCxnSpPr/>
          <p:nvPr/>
        </p:nvCxnSpPr>
        <p:spPr>
          <a:xfrm>
            <a:off x="7977892" y="1493303"/>
            <a:ext cx="17382" cy="3524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Прямая со стрелкой 118"/>
          <p:cNvCxnSpPr/>
          <p:nvPr/>
        </p:nvCxnSpPr>
        <p:spPr>
          <a:xfrm flipH="1">
            <a:off x="7285906" y="1413607"/>
            <a:ext cx="339323" cy="1855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TextBox 119"/>
              <p:cNvSpPr txBox="1"/>
              <p:nvPr/>
            </p:nvSpPr>
            <p:spPr>
              <a:xfrm>
                <a:off x="7027348" y="1456098"/>
                <a:ext cx="3613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  <a:ea typeface="Cambria Math"/>
                        </a:rPr>
                        <m:t>𝜈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0" name="TextBox 1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7348" y="1456098"/>
                <a:ext cx="361316" cy="369332"/>
              </a:xfrm>
              <a:prstGeom prst="rect">
                <a:avLst/>
              </a:prstGeom>
              <a:blipFill rotWithShape="1">
                <a:blip r:embed="rId18"/>
                <a:stretch>
                  <a:fillRect t="-8333" r="-22034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1" name="Прямая со стрелкой 120"/>
          <p:cNvCxnSpPr/>
          <p:nvPr/>
        </p:nvCxnSpPr>
        <p:spPr>
          <a:xfrm>
            <a:off x="8246130" y="2853088"/>
            <a:ext cx="278105" cy="1849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TextBox 121"/>
              <p:cNvSpPr txBox="1"/>
              <p:nvPr/>
            </p:nvSpPr>
            <p:spPr>
              <a:xfrm>
                <a:off x="8455435" y="2853412"/>
                <a:ext cx="3656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  <a:ea typeface="Cambria Math"/>
                        </a:rPr>
                        <m:t>𝛾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2" name="TextBox 1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5435" y="2853412"/>
                <a:ext cx="365613" cy="369332"/>
              </a:xfrm>
              <a:prstGeom prst="rect">
                <a:avLst/>
              </a:prstGeom>
              <a:blipFill rotWithShape="1">
                <a:blip r:embed="rId19"/>
                <a:stretch>
                  <a:fillRect t="-8197" r="-23333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3" name="Прямая со стрелкой 122"/>
          <p:cNvCxnSpPr/>
          <p:nvPr/>
        </p:nvCxnSpPr>
        <p:spPr>
          <a:xfrm flipH="1">
            <a:off x="7364218" y="3434555"/>
            <a:ext cx="366429" cy="83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TextBox 123"/>
              <p:cNvSpPr txBox="1"/>
              <p:nvPr/>
            </p:nvSpPr>
            <p:spPr>
              <a:xfrm>
                <a:off x="5765379" y="1767923"/>
                <a:ext cx="4951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4" name="TextBox 1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5379" y="1767923"/>
                <a:ext cx="495136" cy="369332"/>
              </a:xfrm>
              <a:prstGeom prst="rect">
                <a:avLst/>
              </a:prstGeom>
              <a:blipFill rotWithShape="1">
                <a:blip r:embed="rId20"/>
                <a:stretch>
                  <a:fillRect t="-8197" r="-16049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TextBox 124"/>
              <p:cNvSpPr txBox="1"/>
              <p:nvPr/>
            </p:nvSpPr>
            <p:spPr>
              <a:xfrm>
                <a:off x="7799935" y="1741419"/>
                <a:ext cx="4951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5" name="TextBox 1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9935" y="1741419"/>
                <a:ext cx="495136" cy="369332"/>
              </a:xfrm>
              <a:prstGeom prst="rect">
                <a:avLst/>
              </a:prstGeom>
              <a:blipFill rotWithShape="1">
                <a:blip r:embed="rId21"/>
                <a:stretch>
                  <a:fillRect t="-8333" r="-16049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6" name="Группа 12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2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TextBox 128"/>
              <p:cNvSpPr txBox="1"/>
              <p:nvPr/>
            </p:nvSpPr>
            <p:spPr>
              <a:xfrm>
                <a:off x="2305068" y="4512472"/>
                <a:ext cx="7689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0,</m:t>
                      </m:r>
                      <m:r>
                        <a:rPr lang="en-US" b="0" i="1" smtClean="0">
                          <a:latin typeface="Cambria Math"/>
                        </a:rPr>
                        <m:t>7</m:t>
                      </m:r>
                      <m:sSub>
                        <m:sSubPr>
                          <m:ctrlPr>
                            <a:rPr lang="ru-RU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с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9" name="TextBox 1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5068" y="4512472"/>
                <a:ext cx="768928" cy="369332"/>
              </a:xfrm>
              <a:prstGeom prst="rect">
                <a:avLst/>
              </a:prstGeom>
              <a:blipFill rotWithShape="1">
                <a:blip r:embed="rId23"/>
                <a:stretch>
                  <a:fillRect t="-8197" r="-1031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0" name="Прямая соединительная линия 129"/>
          <p:cNvCxnSpPr>
            <a:stCxn id="129" idx="0"/>
          </p:cNvCxnSpPr>
          <p:nvPr/>
        </p:nvCxnSpPr>
        <p:spPr>
          <a:xfrm flipH="1" flipV="1">
            <a:off x="2051720" y="2875070"/>
            <a:ext cx="637812" cy="16374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>
            <a:endCxn id="129" idx="0"/>
          </p:cNvCxnSpPr>
          <p:nvPr/>
        </p:nvCxnSpPr>
        <p:spPr>
          <a:xfrm flipH="1">
            <a:off x="2689532" y="2240758"/>
            <a:ext cx="442308" cy="227171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888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"/>
                            </p:stCondLst>
                            <p:childTnLst>
                              <p:par>
                                <p:cTn id="1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83" grpId="0"/>
      <p:bldP spid="85" grpId="0"/>
      <p:bldP spid="120" grpId="0"/>
      <p:bldP spid="122" grpId="0"/>
      <p:bldP spid="124" grpId="0"/>
      <p:bldP spid="125" grpId="0"/>
      <p:bldP spid="1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9" t="8083" r="12709" b="8083"/>
          <a:stretch/>
        </p:blipFill>
        <p:spPr>
          <a:xfrm>
            <a:off x="571501" y="1171575"/>
            <a:ext cx="2800350" cy="2800350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060639"/>
            <a:ext cx="1014493" cy="1022222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2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80756">
            <a:off x="1848508" y="2506126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80756">
            <a:off x="1920516" y="2421691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80756">
            <a:off x="2000908" y="2658526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80756">
            <a:off x="2072916" y="2574091"/>
            <a:ext cx="257248" cy="131246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112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 C 0.00451 -0.00586 0.00312 -0.00556 0.01198 -0.00556 C 0.04114 -0.00556 0.07031 -0.00432 0.09948 -0.0037 C 0.12951 0.0071 0.08472 0.00494 0.15364 0.00185 C 0.16493 -0.00833 0.18125 -0.0142 0.19323 -0.01667 C 0.21823 -0.02778 0.26927 -0.01883 0.28177 -0.01852 C 0.37795 -0.00772 0.46284 -0.00926 0.5651 -0.00926 L 0.59531 -0.01296 " pathEditMode="relative" rAng="0" ptsTypes="ffffffAf">
                                      <p:cBhvr>
                                        <p:cTn id="1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92" y="-104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0 C 0.00451 -0.00586 0.00312 -0.00556 0.01198 -0.00556 C 0.04114 -0.00556 0.07031 -0.00432 0.09948 -0.0037 C 0.12951 0.0071 0.08472 0.00494 0.15364 0.00185 C 0.16493 -0.00833 0.18125 -0.0142 0.19323 -0.01667 C 0.21823 -0.02778 0.26927 -0.01883 0.28177 -0.01852 C 0.37795 -0.00772 0.46284 -0.00926 0.5651 -0.00926 L 0.59531 -0.01296 " pathEditMode="relative" rAng="0" ptsTypes="ffffffAf">
                                      <p:cBhvr>
                                        <p:cTn id="2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92" y="-104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52 0 C 0.00451 -0.00586 0.00312 -0.00556 0.01198 -0.00556 C 0.04114 -0.00556 0.07031 -0.00432 0.09948 -0.0037 C 0.12951 0.0071 0.08472 0.00494 0.15364 0.00185 C 0.16493 -0.00833 0.18125 -0.0142 0.19323 -0.01667 C 0.21823 -0.02778 0.26927 -0.01883 0.28177 -0.01852 C 0.37795 -0.00772 0.46284 -0.00926 0.5651 -0.00926 L 0.59531 -0.01296 " pathEditMode="relative" rAng="0" ptsTypes="ffffffAf">
                                      <p:cBhvr>
                                        <p:cTn id="2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92" y="-104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52 0 C 0.00451 -0.00586 0.00312 -0.00556 0.01198 -0.00556 C 0.04114 -0.00556 0.07031 -0.00432 0.09948 -0.0037 C 0.12951 0.0071 0.08472 0.00494 0.15364 0.00185 C 0.16493 -0.00833 0.18125 -0.0142 0.19323 -0.01667 C 0.21823 -0.02778 0.26927 -0.01883 0.28177 -0.01852 C 0.37795 -0.00772 0.46284 -0.00926 0.5651 -0.00926 L 0.59531 -0.01296 " pathEditMode="relative" rAng="0" ptsTypes="ffffffAf">
                                      <p:cBhvr>
                                        <p:cTn id="2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92" y="-104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72000" y="0"/>
            <a:ext cx="4574445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20861" y="876375"/>
            <a:ext cx="4114800" cy="9032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Нейтринный телескоп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— устройство для регистрации нейтрино, испущенных Солнцем и попавшим на Землю.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0"/>
            <a:ext cx="3444308" cy="514350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Объект 2"/>
          <p:cNvSpPr txBox="1">
            <a:spLocks/>
          </p:cNvSpPr>
          <p:nvPr/>
        </p:nvSpPr>
        <p:spPr>
          <a:xfrm>
            <a:off x="4921696" y="2067694"/>
            <a:ext cx="4114800" cy="129614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Определив энергию нейтрино, можно понять, в какой реакции оно родилось и на основании этого составить представление о реакциях, протекающих на Солнце.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921696" y="3579862"/>
            <a:ext cx="4114800" cy="1224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В основе метода регистрации нейтрино лежит возникновение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импульсов голубого света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при столкновении нейтрино с молекулой воды.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60867" y="256779"/>
            <a:ext cx="3580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Нейтринный телескоп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25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build="p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/>
          <p:cNvGrpSpPr/>
          <p:nvPr/>
        </p:nvGrpSpPr>
        <p:grpSpPr>
          <a:xfrm>
            <a:off x="251520" y="793360"/>
            <a:ext cx="444224" cy="309765"/>
            <a:chOff x="4928069" y="686558"/>
            <a:chExt cx="444224" cy="309765"/>
          </a:xfrm>
        </p:grpSpPr>
        <p:sp>
          <p:nvSpPr>
            <p:cNvPr id="30" name="Овал 29"/>
            <p:cNvSpPr/>
            <p:nvPr/>
          </p:nvSpPr>
          <p:spPr>
            <a:xfrm>
              <a:off x="5004048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/>
                <p:cNvSpPr txBox="1"/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Группа 31"/>
          <p:cNvGrpSpPr/>
          <p:nvPr/>
        </p:nvGrpSpPr>
        <p:grpSpPr>
          <a:xfrm>
            <a:off x="1748407" y="785208"/>
            <a:ext cx="444224" cy="309765"/>
            <a:chOff x="6440237" y="686558"/>
            <a:chExt cx="444224" cy="309765"/>
          </a:xfrm>
        </p:grpSpPr>
        <p:sp>
          <p:nvSpPr>
            <p:cNvPr id="33" name="Овал 32"/>
            <p:cNvSpPr/>
            <p:nvPr/>
          </p:nvSpPr>
          <p:spPr>
            <a:xfrm>
              <a:off x="6516216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/>
                <p:cNvSpPr txBox="1"/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16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5" name="Группа 34"/>
          <p:cNvGrpSpPr/>
          <p:nvPr/>
        </p:nvGrpSpPr>
        <p:grpSpPr>
          <a:xfrm>
            <a:off x="586057" y="1894554"/>
            <a:ext cx="491674" cy="342152"/>
            <a:chOff x="5102731" y="1431580"/>
            <a:chExt cx="491674" cy="342152"/>
          </a:xfrm>
        </p:grpSpPr>
        <p:sp>
          <p:nvSpPr>
            <p:cNvPr id="36" name="Овал 35"/>
            <p:cNvSpPr/>
            <p:nvPr/>
          </p:nvSpPr>
          <p:spPr>
            <a:xfrm>
              <a:off x="5102731" y="1481466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7" name="Группа 36"/>
            <p:cNvGrpSpPr/>
            <p:nvPr/>
          </p:nvGrpSpPr>
          <p:grpSpPr>
            <a:xfrm>
              <a:off x="5150181" y="1431580"/>
              <a:ext cx="444224" cy="309765"/>
              <a:chOff x="4928069" y="686558"/>
              <a:chExt cx="444224" cy="309765"/>
            </a:xfrm>
          </p:grpSpPr>
          <p:sp>
            <p:nvSpPr>
              <p:cNvPr id="38" name="Овал 37"/>
              <p:cNvSpPr/>
              <p:nvPr/>
            </p:nvSpPr>
            <p:spPr>
              <a:xfrm>
                <a:off x="5004048" y="695308"/>
                <a:ext cx="292266" cy="292266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9" name="TextBox 38"/>
                  <p:cNvSpPr txBox="1"/>
                  <p:nvPr/>
                </p:nvSpPr>
                <p:spPr>
                  <a:xfrm>
                    <a:off x="4928069" y="686558"/>
                    <a:ext cx="444224" cy="3097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Pre>
                            <m:sPrePr>
                              <m:ctrlPr>
                                <a:rPr lang="ru-RU" sz="140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sPrePr>
                            <m:sub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  <m:e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e>
                          </m:sPre>
                        </m:oMath>
                      </m:oMathPara>
                    </a14:m>
                    <a:endParaRPr lang="ru-RU" sz="1400" dirty="0">
                      <a:solidFill>
                        <a:srgbClr val="FFFF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1" name="TextBox 2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28069" y="686558"/>
                    <a:ext cx="444224" cy="309765"/>
                  </a:xfrm>
                  <a:prstGeom prst="rect">
                    <a:avLst/>
                  </a:prstGeom>
                  <a:blipFill rotWithShape="1"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40" name="Группа 39"/>
          <p:cNvGrpSpPr/>
          <p:nvPr/>
        </p:nvGrpSpPr>
        <p:grpSpPr>
          <a:xfrm>
            <a:off x="1494169" y="1930993"/>
            <a:ext cx="444224" cy="309765"/>
            <a:chOff x="6440237" y="686558"/>
            <a:chExt cx="444224" cy="309765"/>
          </a:xfrm>
        </p:grpSpPr>
        <p:sp>
          <p:nvSpPr>
            <p:cNvPr id="41" name="Овал 40"/>
            <p:cNvSpPr/>
            <p:nvPr/>
          </p:nvSpPr>
          <p:spPr>
            <a:xfrm>
              <a:off x="6516216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TextBox 41"/>
                <p:cNvSpPr txBox="1"/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3" name="Группа 42"/>
          <p:cNvGrpSpPr/>
          <p:nvPr/>
        </p:nvGrpSpPr>
        <p:grpSpPr>
          <a:xfrm>
            <a:off x="1030798" y="3206459"/>
            <a:ext cx="511872" cy="396265"/>
            <a:chOff x="5102731" y="1440330"/>
            <a:chExt cx="511872" cy="396265"/>
          </a:xfrm>
        </p:grpSpPr>
        <p:sp>
          <p:nvSpPr>
            <p:cNvPr id="44" name="Овал 43"/>
            <p:cNvSpPr/>
            <p:nvPr/>
          </p:nvSpPr>
          <p:spPr>
            <a:xfrm>
              <a:off x="5102731" y="1530671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5302139" y="1544329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6" name="Группа 45"/>
            <p:cNvGrpSpPr/>
            <p:nvPr/>
          </p:nvGrpSpPr>
          <p:grpSpPr>
            <a:xfrm>
              <a:off x="5129983" y="1440330"/>
              <a:ext cx="484620" cy="292266"/>
              <a:chOff x="4907871" y="695308"/>
              <a:chExt cx="484620" cy="292266"/>
            </a:xfrm>
          </p:grpSpPr>
          <p:sp>
            <p:nvSpPr>
              <p:cNvPr id="47" name="Овал 46"/>
              <p:cNvSpPr/>
              <p:nvPr/>
            </p:nvSpPr>
            <p:spPr>
              <a:xfrm>
                <a:off x="5004048" y="695308"/>
                <a:ext cx="292266" cy="292266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8" name="TextBox 47"/>
                  <p:cNvSpPr txBox="1"/>
                  <p:nvPr/>
                </p:nvSpPr>
                <p:spPr>
                  <a:xfrm>
                    <a:off x="4907871" y="701210"/>
                    <a:ext cx="484620" cy="28046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Pre>
                            <m:sPrePr>
                              <m:ctrlPr>
                                <a:rPr lang="ru-RU" sz="120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sPrePr>
                            <m:sub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p>
                            <m:e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𝐻𝑒</m:t>
                              </m:r>
                            </m:e>
                          </m:sPre>
                        </m:oMath>
                      </m:oMathPara>
                    </a14:m>
                    <a:endParaRPr lang="ru-RU" sz="1200" dirty="0">
                      <a:solidFill>
                        <a:srgbClr val="FFFF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3" name="TextBox 3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07871" y="701210"/>
                    <a:ext cx="484620" cy="280461"/>
                  </a:xfrm>
                  <a:prstGeom prst="rect">
                    <a:avLst/>
                  </a:prstGeom>
                  <a:blipFill rotWithShape="1"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49" name="Группа 48"/>
          <p:cNvGrpSpPr/>
          <p:nvPr/>
        </p:nvGrpSpPr>
        <p:grpSpPr>
          <a:xfrm>
            <a:off x="1919618" y="4025799"/>
            <a:ext cx="562639" cy="485694"/>
            <a:chOff x="5079698" y="1431480"/>
            <a:chExt cx="562639" cy="485694"/>
          </a:xfrm>
        </p:grpSpPr>
        <p:sp>
          <p:nvSpPr>
            <p:cNvPr id="50" name="Овал 49"/>
            <p:cNvSpPr/>
            <p:nvPr/>
          </p:nvSpPr>
          <p:spPr>
            <a:xfrm>
              <a:off x="5079698" y="1459552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5284241" y="158412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5144422" y="1624908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3" name="Группа 52"/>
            <p:cNvGrpSpPr/>
            <p:nvPr/>
          </p:nvGrpSpPr>
          <p:grpSpPr>
            <a:xfrm>
              <a:off x="5157717" y="1431480"/>
              <a:ext cx="484620" cy="292266"/>
              <a:chOff x="4935605" y="686458"/>
              <a:chExt cx="484620" cy="292266"/>
            </a:xfrm>
          </p:grpSpPr>
          <p:sp>
            <p:nvSpPr>
              <p:cNvPr id="54" name="Овал 53"/>
              <p:cNvSpPr/>
              <p:nvPr/>
            </p:nvSpPr>
            <p:spPr>
              <a:xfrm>
                <a:off x="5031782" y="686458"/>
                <a:ext cx="292266" cy="292266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5" name="TextBox 54"/>
                  <p:cNvSpPr txBox="1"/>
                  <p:nvPr/>
                </p:nvSpPr>
                <p:spPr>
                  <a:xfrm>
                    <a:off x="4935605" y="692360"/>
                    <a:ext cx="484620" cy="28046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Pre>
                            <m:sPrePr>
                              <m:ctrlPr>
                                <a:rPr lang="ru-RU" sz="120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sPrePr>
                            <m:sub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4</m:t>
                              </m:r>
                            </m:sup>
                            <m:e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𝐻𝑒</m:t>
                              </m:r>
                            </m:e>
                          </m:sPre>
                        </m:oMath>
                      </m:oMathPara>
                    </a14:m>
                    <a:endParaRPr lang="ru-RU" sz="1200" dirty="0">
                      <a:solidFill>
                        <a:srgbClr val="FFFF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0" name="TextBox 5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35605" y="692360"/>
                    <a:ext cx="484620" cy="280461"/>
                  </a:xfrm>
                  <a:prstGeom prst="rect">
                    <a:avLst/>
                  </a:prstGeom>
                  <a:blipFill rotWithShape="1"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cxnSp>
        <p:nvCxnSpPr>
          <p:cNvPr id="56" name="Прямая со стрелкой 55"/>
          <p:cNvCxnSpPr/>
          <p:nvPr/>
        </p:nvCxnSpPr>
        <p:spPr>
          <a:xfrm>
            <a:off x="614653" y="1024578"/>
            <a:ext cx="387099" cy="1283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H="1">
            <a:off x="1441558" y="1024578"/>
            <a:ext cx="397802" cy="980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8" name="Группа 57"/>
          <p:cNvGrpSpPr/>
          <p:nvPr/>
        </p:nvGrpSpPr>
        <p:grpSpPr>
          <a:xfrm>
            <a:off x="802603" y="1050306"/>
            <a:ext cx="884387" cy="523498"/>
            <a:chOff x="5478715" y="826063"/>
            <a:chExt cx="884387" cy="523498"/>
          </a:xfrm>
        </p:grpSpPr>
        <p:sp>
          <p:nvSpPr>
            <p:cNvPr id="59" name="Пятно 2 58"/>
            <p:cNvSpPr/>
            <p:nvPr/>
          </p:nvSpPr>
          <p:spPr>
            <a:xfrm>
              <a:off x="5478715" y="826063"/>
              <a:ext cx="884387" cy="523498"/>
            </a:xfrm>
            <a:prstGeom prst="irregularSeal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000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523162" y="968514"/>
              <a:ext cx="7200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imes New Roman" pitchFamily="18" charset="0"/>
                  <a:cs typeface="Times New Roman" pitchFamily="18" charset="0"/>
                </a:rPr>
                <a:t>1,4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МэВ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772419" y="2409490"/>
            <a:ext cx="1120104" cy="548415"/>
            <a:chOff x="5414509" y="2312123"/>
            <a:chExt cx="1120104" cy="548415"/>
          </a:xfrm>
        </p:grpSpPr>
        <p:sp>
          <p:nvSpPr>
            <p:cNvPr id="62" name="Пятно 2 61"/>
            <p:cNvSpPr/>
            <p:nvPr/>
          </p:nvSpPr>
          <p:spPr>
            <a:xfrm>
              <a:off x="5414509" y="2312123"/>
              <a:ext cx="1120104" cy="548415"/>
            </a:xfrm>
            <a:prstGeom prst="irregularSeal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000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559302" y="2458646"/>
              <a:ext cx="7970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,4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9 МэВ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64" name="Прямая со стрелкой 63"/>
          <p:cNvCxnSpPr/>
          <p:nvPr/>
        </p:nvCxnSpPr>
        <p:spPr>
          <a:xfrm flipH="1">
            <a:off x="878325" y="1515898"/>
            <a:ext cx="270967" cy="3686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855619" y="2204319"/>
            <a:ext cx="170244" cy="3015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H="1">
            <a:off x="1570148" y="2240758"/>
            <a:ext cx="146133" cy="265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flipH="1">
            <a:off x="1286734" y="2869698"/>
            <a:ext cx="1864" cy="3367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8" name="Группа 67"/>
          <p:cNvGrpSpPr/>
          <p:nvPr/>
        </p:nvGrpSpPr>
        <p:grpSpPr>
          <a:xfrm>
            <a:off x="1746571" y="3160347"/>
            <a:ext cx="1120104" cy="548415"/>
            <a:chOff x="5414509" y="2312123"/>
            <a:chExt cx="1120104" cy="548415"/>
          </a:xfrm>
        </p:grpSpPr>
        <p:sp>
          <p:nvSpPr>
            <p:cNvPr id="69" name="Пятно 2 68"/>
            <p:cNvSpPr/>
            <p:nvPr/>
          </p:nvSpPr>
          <p:spPr>
            <a:xfrm>
              <a:off x="5414509" y="2312123"/>
              <a:ext cx="1120104" cy="548415"/>
            </a:xfrm>
            <a:prstGeom prst="irregularSeal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0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513542" y="2458646"/>
              <a:ext cx="8739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12,85 МэВ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71" name="Прямая со стрелкой 70"/>
          <p:cNvCxnSpPr/>
          <p:nvPr/>
        </p:nvCxnSpPr>
        <p:spPr>
          <a:xfrm>
            <a:off x="1526094" y="3434555"/>
            <a:ext cx="319510" cy="108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>
            <a:off x="2194885" y="3677142"/>
            <a:ext cx="0" cy="3569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H="1">
            <a:off x="1640459" y="3681784"/>
            <a:ext cx="552172" cy="2484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>
            <a:off x="2192630" y="3681784"/>
            <a:ext cx="550414" cy="2484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5" name="Группа 74"/>
          <p:cNvGrpSpPr/>
          <p:nvPr/>
        </p:nvGrpSpPr>
        <p:grpSpPr>
          <a:xfrm>
            <a:off x="1274235" y="3855602"/>
            <a:ext cx="444224" cy="309765"/>
            <a:chOff x="4928069" y="686558"/>
            <a:chExt cx="444224" cy="309765"/>
          </a:xfrm>
        </p:grpSpPr>
        <p:sp>
          <p:nvSpPr>
            <p:cNvPr id="76" name="Овал 75"/>
            <p:cNvSpPr/>
            <p:nvPr/>
          </p:nvSpPr>
          <p:spPr>
            <a:xfrm>
              <a:off x="5004048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TextBox 76"/>
                <p:cNvSpPr txBox="1"/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127" name="TextBox 1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8" name="Группа 77"/>
          <p:cNvGrpSpPr/>
          <p:nvPr/>
        </p:nvGrpSpPr>
        <p:grpSpPr>
          <a:xfrm>
            <a:off x="2635239" y="3870916"/>
            <a:ext cx="444224" cy="309765"/>
            <a:chOff x="6440237" y="686558"/>
            <a:chExt cx="444224" cy="309765"/>
          </a:xfrm>
        </p:grpSpPr>
        <p:sp>
          <p:nvSpPr>
            <p:cNvPr id="79" name="Овал 78"/>
            <p:cNvSpPr/>
            <p:nvPr/>
          </p:nvSpPr>
          <p:spPr>
            <a:xfrm>
              <a:off x="6516216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TextBox 79"/>
                <p:cNvSpPr txBox="1"/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130" name="TextBox 1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81" name="Прямая со стрелкой 80"/>
          <p:cNvCxnSpPr/>
          <p:nvPr/>
        </p:nvCxnSpPr>
        <p:spPr>
          <a:xfrm>
            <a:off x="1278043" y="1506961"/>
            <a:ext cx="17382" cy="3524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>
            <a:off x="1570148" y="1415769"/>
            <a:ext cx="310680" cy="1580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/>
              <p:cNvSpPr txBox="1"/>
              <p:nvPr/>
            </p:nvSpPr>
            <p:spPr>
              <a:xfrm>
                <a:off x="1807157" y="1414515"/>
                <a:ext cx="3613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  <a:ea typeface="Cambria Math"/>
                        </a:rPr>
                        <m:t>𝜈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7157" y="1414515"/>
                <a:ext cx="361316" cy="369332"/>
              </a:xfrm>
              <a:prstGeom prst="rect">
                <a:avLst/>
              </a:prstGeom>
              <a:blipFill rotWithShape="1">
                <a:blip r:embed="rId11"/>
                <a:stretch>
                  <a:fillRect t="-8197" r="-2166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4" name="Прямая со стрелкой 83"/>
          <p:cNvCxnSpPr/>
          <p:nvPr/>
        </p:nvCxnSpPr>
        <p:spPr>
          <a:xfrm flipH="1">
            <a:off x="741003" y="2875070"/>
            <a:ext cx="272805" cy="2232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/>
              <p:cNvSpPr txBox="1"/>
              <p:nvPr/>
            </p:nvSpPr>
            <p:spPr>
              <a:xfrm>
                <a:off x="466539" y="2905313"/>
                <a:ext cx="3656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  <a:ea typeface="Cambria Math"/>
                        </a:rPr>
                        <m:t>𝛾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5" name="TextBox 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539" y="2905313"/>
                <a:ext cx="365613" cy="369332"/>
              </a:xfrm>
              <a:prstGeom prst="rect">
                <a:avLst/>
              </a:prstGeom>
              <a:blipFill rotWithShape="1">
                <a:blip r:embed="rId12"/>
                <a:stretch>
                  <a:fillRect t="-8333" r="-21667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6" name="Группа 85"/>
          <p:cNvGrpSpPr/>
          <p:nvPr/>
        </p:nvGrpSpPr>
        <p:grpSpPr>
          <a:xfrm>
            <a:off x="2285078" y="779702"/>
            <a:ext cx="444224" cy="309765"/>
            <a:chOff x="4928069" y="686558"/>
            <a:chExt cx="444224" cy="309765"/>
          </a:xfrm>
        </p:grpSpPr>
        <p:sp>
          <p:nvSpPr>
            <p:cNvPr id="87" name="Овал 86"/>
            <p:cNvSpPr/>
            <p:nvPr/>
          </p:nvSpPr>
          <p:spPr>
            <a:xfrm>
              <a:off x="5004048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8" name="TextBox 87"/>
                <p:cNvSpPr txBox="1"/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214" name="TextBox 2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28069" y="686558"/>
                  <a:ext cx="444224" cy="309765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9" name="Группа 88"/>
          <p:cNvGrpSpPr/>
          <p:nvPr/>
        </p:nvGrpSpPr>
        <p:grpSpPr>
          <a:xfrm>
            <a:off x="3781965" y="771550"/>
            <a:ext cx="444224" cy="309765"/>
            <a:chOff x="6440237" y="686558"/>
            <a:chExt cx="444224" cy="309765"/>
          </a:xfrm>
        </p:grpSpPr>
        <p:sp>
          <p:nvSpPr>
            <p:cNvPr id="90" name="Овал 89"/>
            <p:cNvSpPr/>
            <p:nvPr/>
          </p:nvSpPr>
          <p:spPr>
            <a:xfrm>
              <a:off x="6516216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1" name="TextBox 90"/>
                <p:cNvSpPr txBox="1"/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217" name="TextBox 2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2" name="Группа 91"/>
          <p:cNvGrpSpPr/>
          <p:nvPr/>
        </p:nvGrpSpPr>
        <p:grpSpPr>
          <a:xfrm>
            <a:off x="2619615" y="1880896"/>
            <a:ext cx="491674" cy="342152"/>
            <a:chOff x="5102731" y="1431580"/>
            <a:chExt cx="491674" cy="342152"/>
          </a:xfrm>
        </p:grpSpPr>
        <p:sp>
          <p:nvSpPr>
            <p:cNvPr id="93" name="Овал 92"/>
            <p:cNvSpPr/>
            <p:nvPr/>
          </p:nvSpPr>
          <p:spPr>
            <a:xfrm>
              <a:off x="5102731" y="1481466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4" name="Группа 93"/>
            <p:cNvGrpSpPr/>
            <p:nvPr/>
          </p:nvGrpSpPr>
          <p:grpSpPr>
            <a:xfrm>
              <a:off x="5150181" y="1431580"/>
              <a:ext cx="444224" cy="309765"/>
              <a:chOff x="4928069" y="686558"/>
              <a:chExt cx="444224" cy="309765"/>
            </a:xfrm>
          </p:grpSpPr>
          <p:sp>
            <p:nvSpPr>
              <p:cNvPr id="95" name="Овал 94"/>
              <p:cNvSpPr/>
              <p:nvPr/>
            </p:nvSpPr>
            <p:spPr>
              <a:xfrm>
                <a:off x="5004048" y="695308"/>
                <a:ext cx="292266" cy="292266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6" name="TextBox 95"/>
                  <p:cNvSpPr txBox="1"/>
                  <p:nvPr/>
                </p:nvSpPr>
                <p:spPr>
                  <a:xfrm>
                    <a:off x="4928069" y="686558"/>
                    <a:ext cx="444224" cy="30976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Pre>
                            <m:sPrePr>
                              <m:ctrlPr>
                                <a:rPr lang="ru-RU" sz="140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sPrePr>
                            <m:sub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  <m:e>
                              <m:r>
                                <a:rPr lang="en-US" sz="14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𝐷</m:t>
                              </m:r>
                            </m:e>
                          </m:sPre>
                        </m:oMath>
                      </m:oMathPara>
                    </a14:m>
                    <a:endParaRPr lang="ru-RU" sz="1400" dirty="0">
                      <a:solidFill>
                        <a:srgbClr val="FFFF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22" name="TextBox 22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28069" y="686558"/>
                    <a:ext cx="444224" cy="309765"/>
                  </a:xfrm>
                  <a:prstGeom prst="rect">
                    <a:avLst/>
                  </a:prstGeom>
                  <a:blipFill rotWithShape="1"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97" name="Группа 96"/>
          <p:cNvGrpSpPr/>
          <p:nvPr/>
        </p:nvGrpSpPr>
        <p:grpSpPr>
          <a:xfrm>
            <a:off x="3527727" y="1917335"/>
            <a:ext cx="444224" cy="309765"/>
            <a:chOff x="6440237" y="686558"/>
            <a:chExt cx="444224" cy="309765"/>
          </a:xfrm>
        </p:grpSpPr>
        <p:sp>
          <p:nvSpPr>
            <p:cNvPr id="98" name="Овал 97"/>
            <p:cNvSpPr/>
            <p:nvPr/>
          </p:nvSpPr>
          <p:spPr>
            <a:xfrm>
              <a:off x="6516216" y="695308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9" name="TextBox 98"/>
                <p:cNvSpPr txBox="1"/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Pre>
                          <m:sPrePr>
                            <m:ctrlPr>
                              <a:rPr lang="ru-RU" sz="140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</m:ctrlPr>
                          </m:sPrePr>
                          <m:sub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1</m:t>
                            </m:r>
                          </m:sup>
                          <m:e>
                            <m:r>
                              <a:rPr lang="en-US" sz="1400" b="0" i="1" smtClean="0">
                                <a:solidFill>
                                  <a:srgbClr val="FFFF00"/>
                                </a:solidFill>
                                <a:latin typeface="Cambria Math"/>
                              </a:rPr>
                              <m:t>𝐻</m:t>
                            </m:r>
                          </m:e>
                        </m:sPre>
                      </m:oMath>
                    </m:oMathPara>
                  </a14:m>
                  <a:endParaRPr lang="ru-RU" sz="1400" dirty="0">
                    <a:solidFill>
                      <a:srgbClr val="FFFF00"/>
                    </a:solidFill>
                  </a:endParaRPr>
                </a:p>
              </p:txBody>
            </p:sp>
          </mc:Choice>
          <mc:Fallback xmlns="">
            <p:sp>
              <p:nvSpPr>
                <p:cNvPr id="225" name="TextBox 2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0237" y="686558"/>
                  <a:ext cx="444224" cy="309765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0" name="Группа 99"/>
          <p:cNvGrpSpPr/>
          <p:nvPr/>
        </p:nvGrpSpPr>
        <p:grpSpPr>
          <a:xfrm>
            <a:off x="3064356" y="3192801"/>
            <a:ext cx="511872" cy="396265"/>
            <a:chOff x="5102731" y="1440330"/>
            <a:chExt cx="511872" cy="396265"/>
          </a:xfrm>
        </p:grpSpPr>
        <p:sp>
          <p:nvSpPr>
            <p:cNvPr id="101" name="Овал 100"/>
            <p:cNvSpPr/>
            <p:nvPr/>
          </p:nvSpPr>
          <p:spPr>
            <a:xfrm>
              <a:off x="5102731" y="1530671"/>
              <a:ext cx="292266" cy="292266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Овал 101"/>
            <p:cNvSpPr/>
            <p:nvPr/>
          </p:nvSpPr>
          <p:spPr>
            <a:xfrm>
              <a:off x="5302139" y="1544329"/>
              <a:ext cx="292266" cy="292266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3" name="Группа 102"/>
            <p:cNvGrpSpPr/>
            <p:nvPr/>
          </p:nvGrpSpPr>
          <p:grpSpPr>
            <a:xfrm>
              <a:off x="5129983" y="1440330"/>
              <a:ext cx="484620" cy="292266"/>
              <a:chOff x="4907871" y="695308"/>
              <a:chExt cx="484620" cy="292266"/>
            </a:xfrm>
          </p:grpSpPr>
          <p:sp>
            <p:nvSpPr>
              <p:cNvPr id="104" name="Овал 103"/>
              <p:cNvSpPr/>
              <p:nvPr/>
            </p:nvSpPr>
            <p:spPr>
              <a:xfrm>
                <a:off x="5004048" y="695308"/>
                <a:ext cx="292266" cy="292266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5" name="TextBox 104"/>
                  <p:cNvSpPr txBox="1"/>
                  <p:nvPr/>
                </p:nvSpPr>
                <p:spPr>
                  <a:xfrm>
                    <a:off x="4907871" y="701210"/>
                    <a:ext cx="484620" cy="28046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Pre>
                            <m:sPrePr>
                              <m:ctrlPr>
                                <a:rPr lang="ru-RU" sz="120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sPrePr>
                            <m:sub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3</m:t>
                              </m:r>
                            </m:sup>
                            <m:e>
                              <m:r>
                                <a:rPr lang="en-US" sz="1200" b="0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  <m:t>𝐻𝑒</m:t>
                              </m:r>
                            </m:e>
                          </m:sPre>
                        </m:oMath>
                      </m:oMathPara>
                    </a14:m>
                    <a:endParaRPr lang="ru-RU" sz="1200" dirty="0">
                      <a:solidFill>
                        <a:srgbClr val="FFFF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31" name="TextBox 23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07871" y="701210"/>
                    <a:ext cx="484620" cy="280461"/>
                  </a:xfrm>
                  <a:prstGeom prst="rect">
                    <a:avLst/>
                  </a:prstGeom>
                  <a:blipFill rotWithShape="1">
                    <a:blip r:embed="rId1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cxnSp>
        <p:nvCxnSpPr>
          <p:cNvPr id="106" name="Прямая со стрелкой 105"/>
          <p:cNvCxnSpPr/>
          <p:nvPr/>
        </p:nvCxnSpPr>
        <p:spPr>
          <a:xfrm>
            <a:off x="2648211" y="1010920"/>
            <a:ext cx="387099" cy="1283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Прямая со стрелкой 106"/>
          <p:cNvCxnSpPr/>
          <p:nvPr/>
        </p:nvCxnSpPr>
        <p:spPr>
          <a:xfrm flipH="1">
            <a:off x="3475116" y="1010920"/>
            <a:ext cx="397802" cy="980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8" name="Группа 107"/>
          <p:cNvGrpSpPr/>
          <p:nvPr/>
        </p:nvGrpSpPr>
        <p:grpSpPr>
          <a:xfrm>
            <a:off x="2836161" y="1036648"/>
            <a:ext cx="884387" cy="523498"/>
            <a:chOff x="5478715" y="826063"/>
            <a:chExt cx="884387" cy="523498"/>
          </a:xfrm>
        </p:grpSpPr>
        <p:sp>
          <p:nvSpPr>
            <p:cNvPr id="109" name="Пятно 2 108"/>
            <p:cNvSpPr/>
            <p:nvPr/>
          </p:nvSpPr>
          <p:spPr>
            <a:xfrm>
              <a:off x="5478715" y="826063"/>
              <a:ext cx="884387" cy="523498"/>
            </a:xfrm>
            <a:prstGeom prst="irregularSeal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000" dirty="0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5523162" y="968514"/>
              <a:ext cx="72006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imes New Roman" pitchFamily="18" charset="0"/>
                  <a:cs typeface="Times New Roman" pitchFamily="18" charset="0"/>
                </a:rPr>
                <a:t>1,4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МэВ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1" name="Группа 110"/>
          <p:cNvGrpSpPr/>
          <p:nvPr/>
        </p:nvGrpSpPr>
        <p:grpSpPr>
          <a:xfrm>
            <a:off x="2805977" y="2395832"/>
            <a:ext cx="1120104" cy="548415"/>
            <a:chOff x="5414509" y="2312123"/>
            <a:chExt cx="1120104" cy="548415"/>
          </a:xfrm>
        </p:grpSpPr>
        <p:sp>
          <p:nvSpPr>
            <p:cNvPr id="112" name="Пятно 2 111"/>
            <p:cNvSpPr/>
            <p:nvPr/>
          </p:nvSpPr>
          <p:spPr>
            <a:xfrm>
              <a:off x="5414509" y="2312123"/>
              <a:ext cx="1120104" cy="548415"/>
            </a:xfrm>
            <a:prstGeom prst="irregularSeal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000" dirty="0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5559302" y="2458646"/>
              <a:ext cx="7970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,4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9 МэВ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14" name="Прямая со стрелкой 113"/>
          <p:cNvCxnSpPr/>
          <p:nvPr/>
        </p:nvCxnSpPr>
        <p:spPr>
          <a:xfrm flipH="1">
            <a:off x="2911883" y="1502240"/>
            <a:ext cx="270967" cy="3686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Прямая со стрелкой 114"/>
          <p:cNvCxnSpPr/>
          <p:nvPr/>
        </p:nvCxnSpPr>
        <p:spPr>
          <a:xfrm>
            <a:off x="2889177" y="2190661"/>
            <a:ext cx="170244" cy="3015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6" name="Прямая со стрелкой 115"/>
          <p:cNvCxnSpPr/>
          <p:nvPr/>
        </p:nvCxnSpPr>
        <p:spPr>
          <a:xfrm flipH="1">
            <a:off x="3603706" y="2227100"/>
            <a:ext cx="146133" cy="265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7" name="Прямая со стрелкой 116"/>
          <p:cNvCxnSpPr/>
          <p:nvPr/>
        </p:nvCxnSpPr>
        <p:spPr>
          <a:xfrm flipH="1">
            <a:off x="3320292" y="2856040"/>
            <a:ext cx="1864" cy="3367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8" name="Прямая со стрелкой 117"/>
          <p:cNvCxnSpPr/>
          <p:nvPr/>
        </p:nvCxnSpPr>
        <p:spPr>
          <a:xfrm>
            <a:off x="3311601" y="1493303"/>
            <a:ext cx="17382" cy="3524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Прямая со стрелкой 118"/>
          <p:cNvCxnSpPr/>
          <p:nvPr/>
        </p:nvCxnSpPr>
        <p:spPr>
          <a:xfrm flipH="1">
            <a:off x="2619615" y="1413607"/>
            <a:ext cx="339323" cy="1855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TextBox 119"/>
              <p:cNvSpPr txBox="1"/>
              <p:nvPr/>
            </p:nvSpPr>
            <p:spPr>
              <a:xfrm>
                <a:off x="2361057" y="1456098"/>
                <a:ext cx="3613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  <a:ea typeface="Cambria Math"/>
                        </a:rPr>
                        <m:t>𝜈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0" name="TextBox 1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1057" y="1456098"/>
                <a:ext cx="361316" cy="369332"/>
              </a:xfrm>
              <a:prstGeom prst="rect">
                <a:avLst/>
              </a:prstGeom>
              <a:blipFill rotWithShape="1">
                <a:blip r:embed="rId17"/>
                <a:stretch>
                  <a:fillRect t="-8333" r="-21667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1" name="Прямая со стрелкой 120"/>
          <p:cNvCxnSpPr/>
          <p:nvPr/>
        </p:nvCxnSpPr>
        <p:spPr>
          <a:xfrm>
            <a:off x="3579839" y="2853088"/>
            <a:ext cx="278105" cy="1849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TextBox 121"/>
              <p:cNvSpPr txBox="1"/>
              <p:nvPr/>
            </p:nvSpPr>
            <p:spPr>
              <a:xfrm>
                <a:off x="3789144" y="2853412"/>
                <a:ext cx="3656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 smtClean="0">
                          <a:latin typeface="Cambria Math"/>
                          <a:ea typeface="Cambria Math"/>
                        </a:rPr>
                        <m:t>𝛾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2" name="TextBox 1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9144" y="2853412"/>
                <a:ext cx="365613" cy="369332"/>
              </a:xfrm>
              <a:prstGeom prst="rect">
                <a:avLst/>
              </a:prstGeom>
              <a:blipFill rotWithShape="1">
                <a:blip r:embed="rId18"/>
                <a:stretch>
                  <a:fillRect t="-8197" r="-2166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3" name="Прямая со стрелкой 122"/>
          <p:cNvCxnSpPr/>
          <p:nvPr/>
        </p:nvCxnSpPr>
        <p:spPr>
          <a:xfrm flipH="1">
            <a:off x="2697927" y="3434555"/>
            <a:ext cx="366429" cy="83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TextBox 123"/>
              <p:cNvSpPr txBox="1"/>
              <p:nvPr/>
            </p:nvSpPr>
            <p:spPr>
              <a:xfrm>
                <a:off x="1099088" y="1767923"/>
                <a:ext cx="4951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4" name="TextBox 1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9088" y="1767923"/>
                <a:ext cx="495136" cy="369332"/>
              </a:xfrm>
              <a:prstGeom prst="rect">
                <a:avLst/>
              </a:prstGeom>
              <a:blipFill rotWithShape="1">
                <a:blip r:embed="rId19"/>
                <a:stretch>
                  <a:fillRect t="-8197" r="-15854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TextBox 124"/>
              <p:cNvSpPr txBox="1"/>
              <p:nvPr/>
            </p:nvSpPr>
            <p:spPr>
              <a:xfrm>
                <a:off x="3133644" y="1741419"/>
                <a:ext cx="4951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5" name="TextBox 1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3644" y="1741419"/>
                <a:ext cx="495136" cy="369332"/>
              </a:xfrm>
              <a:prstGeom prst="rect">
                <a:avLst/>
              </a:prstGeom>
              <a:blipFill rotWithShape="1">
                <a:blip r:embed="rId20"/>
                <a:stretch>
                  <a:fillRect t="-8333" r="-17284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" name="Прямоугольник 130"/>
          <p:cNvSpPr/>
          <p:nvPr/>
        </p:nvSpPr>
        <p:spPr>
          <a:xfrm>
            <a:off x="4569555" y="10017"/>
            <a:ext cx="4574445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860966" y="258202"/>
            <a:ext cx="4090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Термоядерная реакция на Солнце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6" name="Группа 12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2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4896000" y="699542"/>
                <a:ext cx="376118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В результате термоядерных реакций синтеза из 1кг водорода образуется 0,99 кг гелия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Δ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𝑚</m:t>
                    </m:r>
                    <m:r>
                      <a:rPr lang="en-US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=0,01 кг</m:t>
                    </m:r>
                  </m:oMath>
                </a14:m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6000" y="699542"/>
                <a:ext cx="3761180" cy="923330"/>
              </a:xfrm>
              <a:prstGeom prst="rect">
                <a:avLst/>
              </a:prstGeom>
              <a:blipFill rotWithShape="1">
                <a:blip r:embed="rId22"/>
                <a:stretch>
                  <a:fillRect l="-1297" t="-3311" r="-1783" b="-99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" name="TextBox 133"/>
          <p:cNvSpPr txBox="1"/>
          <p:nvPr/>
        </p:nvSpPr>
        <p:spPr>
          <a:xfrm>
            <a:off x="4896000" y="1700916"/>
            <a:ext cx="3761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Выделяемая энергия, приходящаяся на 1 кг водорода: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359603" y="2372715"/>
                <a:ext cx="27620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𝑞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l-GR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Δ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𝑚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𝑐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=900 </m:t>
                      </m:r>
                      <m:r>
                        <a:rPr lang="ru-RU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ТДж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/</m:t>
                      </m:r>
                      <m:r>
                        <a:rPr lang="ru-RU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кг</m:t>
                      </m:r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9603" y="2372715"/>
                <a:ext cx="2762038" cy="369332"/>
              </a:xfrm>
              <a:prstGeom prst="rect">
                <a:avLst/>
              </a:prstGeom>
              <a:blipFill rotWithShape="1">
                <a:blip r:embed="rId23"/>
                <a:stretch>
                  <a:fillRect t="-8197" r="-2428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" name="TextBox 134"/>
              <p:cNvSpPr txBox="1"/>
              <p:nvPr/>
            </p:nvSpPr>
            <p:spPr>
              <a:xfrm>
                <a:off x="5838036" y="3210530"/>
                <a:ext cx="203748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𝐸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=0,7∙0,1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35" name="TextBox 1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8036" y="3210530"/>
                <a:ext cx="2037481" cy="369332"/>
              </a:xfrm>
              <a:prstGeom prst="rect">
                <a:avLst/>
              </a:prstGeom>
              <a:blipFill rotWithShape="1">
                <a:blip r:embed="rId24"/>
                <a:stretch>
                  <a:fillRect t="-8333" r="-3293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TextBox 135"/>
              <p:cNvSpPr txBox="1"/>
              <p:nvPr/>
            </p:nvSpPr>
            <p:spPr>
              <a:xfrm>
                <a:off x="5057910" y="4049046"/>
                <a:ext cx="3696653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𝑐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𝐸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0,7∙0,1</m:t>
                          </m:r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𝑞</m:t>
                          </m:r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∙</m:t>
                          </m:r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𝐿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0</m:t>
                          </m:r>
                        </m:sup>
                      </m:sSup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b="0" i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лет</m:t>
                      </m:r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36" name="TextBox 1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7910" y="4049046"/>
                <a:ext cx="3696653" cy="610936"/>
              </a:xfrm>
              <a:prstGeom prst="rect">
                <a:avLst/>
              </a:prstGeom>
              <a:blipFill rotWithShape="1">
                <a:blip r:embed="rId25"/>
                <a:stretch>
                  <a:fillRect r="-16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" name="TextBox 136"/>
          <p:cNvSpPr txBox="1"/>
          <p:nvPr/>
        </p:nvSpPr>
        <p:spPr>
          <a:xfrm>
            <a:off x="4896000" y="2856510"/>
            <a:ext cx="19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Энергия Солнца: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4896000" y="3644842"/>
            <a:ext cx="2692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Время жизни Солнца: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94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2" grpId="0"/>
      <p:bldP spid="4" grpId="0"/>
      <p:bldP spid="134" grpId="0"/>
      <p:bldP spid="5" grpId="0"/>
      <p:bldP spid="135" grpId="0"/>
      <p:bldP spid="136" grpId="0"/>
      <p:bldP spid="137" grpId="0"/>
      <p:bldP spid="1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569555" y="10017"/>
            <a:ext cx="4574445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381930" y="901926"/>
            <a:ext cx="3758022" cy="3339648"/>
            <a:chOff x="2843808" y="876526"/>
            <a:chExt cx="3758022" cy="333964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3808" y="876526"/>
              <a:ext cx="3758022" cy="3339648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620" t="18890" r="28398" b="38147"/>
            <a:stretch/>
          </p:blipFill>
          <p:spPr>
            <a:xfrm>
              <a:off x="3923928" y="1275606"/>
              <a:ext cx="2181224" cy="2209800"/>
            </a:xfrm>
            <a:prstGeom prst="ellipse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9381"/>
            <a:stretch/>
          </p:blipFill>
          <p:spPr>
            <a:xfrm>
              <a:off x="2843808" y="876526"/>
              <a:ext cx="1526486" cy="3339648"/>
            </a:xfrm>
            <a:prstGeom prst="rect">
              <a:avLst/>
            </a:prstGeom>
          </p:spPr>
        </p:pic>
      </p:grpSp>
      <p:cxnSp>
        <p:nvCxnSpPr>
          <p:cNvPr id="8" name="Прямая соединительная линия 7"/>
          <p:cNvCxnSpPr/>
          <p:nvPr/>
        </p:nvCxnSpPr>
        <p:spPr>
          <a:xfrm flipH="1" flipV="1">
            <a:off x="1691680" y="555526"/>
            <a:ext cx="360040" cy="23762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691680" y="555526"/>
            <a:ext cx="648072" cy="19442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331640" y="258202"/>
                <a:ext cx="7689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0,3</m:t>
                      </m:r>
                      <m:sSub>
                        <m:sSubPr>
                          <m:ctrlPr>
                            <a:rPr lang="ru-RU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с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258202"/>
                <a:ext cx="768928" cy="369332"/>
              </a:xfrm>
              <a:prstGeom prst="rect">
                <a:avLst/>
              </a:prstGeom>
              <a:blipFill rotWithShape="1">
                <a:blip r:embed="rId4"/>
                <a:stretch>
                  <a:fillRect t="-8197" r="-9449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Группа 10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2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305068" y="4512472"/>
                <a:ext cx="7689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0,</m:t>
                      </m:r>
                      <m:r>
                        <a:rPr lang="en-US" b="0" i="1" smtClean="0">
                          <a:latin typeface="Cambria Math"/>
                        </a:rPr>
                        <m:t>7</m:t>
                      </m:r>
                      <m:sSub>
                        <m:sSubPr>
                          <m:ctrlPr>
                            <a:rPr lang="ru-RU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с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5068" y="4512472"/>
                <a:ext cx="768928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8197" r="-1031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Прямая соединительная линия 14"/>
          <p:cNvCxnSpPr>
            <a:stCxn id="14" idx="0"/>
          </p:cNvCxnSpPr>
          <p:nvPr/>
        </p:nvCxnSpPr>
        <p:spPr>
          <a:xfrm flipH="1" flipV="1">
            <a:off x="2051720" y="2875070"/>
            <a:ext cx="637812" cy="16374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endCxn id="14" idx="0"/>
          </p:cNvCxnSpPr>
          <p:nvPr/>
        </p:nvCxnSpPr>
        <p:spPr>
          <a:xfrm flipH="1">
            <a:off x="2689532" y="2240758"/>
            <a:ext cx="442308" cy="227171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860033" y="417642"/>
            <a:ext cx="4320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центре Солнца находится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ядро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где протекают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термоядерные реакции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57588" y="1204468"/>
            <a:ext cx="40689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Энергия переносится  посредством радиоактивного излучения через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зону лучистого переноса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64828" y="2224484"/>
            <a:ext cx="40689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конвективной зоне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перенос энергии осуществляется потоками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высокотемпературной плазмы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09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0" grpId="0"/>
      <p:bldP spid="14" grpId="0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1027</Words>
  <Application>Microsoft Office PowerPoint</Application>
  <PresentationFormat>Экран (16:9)</PresentationFormat>
  <Paragraphs>144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Источники энергии и внутреннее строение Солнца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CompEdu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Источники энергии и внутреннее строение Солнца</dc:title>
  <dc:creator>User</dc:creator>
  <cp:lastModifiedBy>User</cp:lastModifiedBy>
  <cp:revision>41</cp:revision>
  <dcterms:created xsi:type="dcterms:W3CDTF">2014-11-12T08:03:35Z</dcterms:created>
  <dcterms:modified xsi:type="dcterms:W3CDTF">2014-11-26T12:32:04Z</dcterms:modified>
</cp:coreProperties>
</file>